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6" r:id="rId2"/>
    <p:sldId id="257" r:id="rId3"/>
    <p:sldId id="261" r:id="rId4"/>
    <p:sldId id="262" r:id="rId5"/>
    <p:sldId id="265" r:id="rId6"/>
    <p:sldId id="258" r:id="rId7"/>
    <p:sldId id="264" r:id="rId8"/>
    <p:sldId id="260" r:id="rId9"/>
    <p:sldId id="275" r:id="rId10"/>
    <p:sldId id="263" r:id="rId11"/>
    <p:sldId id="270" r:id="rId12"/>
    <p:sldId id="27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748E2CD-641B-9B2E-5F72-36E0D9362B9C}" name="Anirudh Boddu" initials="AB" userId="S::a_boddu@live.concordia.ca::16917bc8-58d5-47cb-b165-905754083b7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7E79A0-4D13-5BAC-D4A6-15E46CC32F6C}" v="52" dt="2024-04-10T20:21:05.441"/>
    <p1510:client id="{188AB8BD-F01F-254D-98A1-E257761436DF}" v="2515" dt="2024-04-11T14:28:39.358"/>
    <p1510:client id="{67C2840E-E2B0-3AFC-A56D-D5360A487D72}" v="525" dt="2024-04-11T03:33:15.722"/>
    <p1510:client id="{6D4884D9-F206-2EA3-D21B-6AFD0405D967}" v="189" dt="2024-04-10T20:06:20.453"/>
    <p1510:client id="{C96D0B7C-AC30-CC5A-6B95-C18F2A11B0A4}" v="20" dt="2024-04-10T21:34:13.192"/>
  </p1510:revLst>
</p1510:revInfo>
</file>

<file path=ppt/tableStyles.xml><?xml version="1.0" encoding="utf-8"?>
<a:tblStyleLst xmlns:a="http://schemas.openxmlformats.org/drawingml/2006/main" def="{5C22544A-7EE6-4342-B048-85BDC9FD1C3A}">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91"/>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r>
              <a:rPr lang="en-US"/>
              <a:t>Breakdown of Development Costs</a:t>
            </a:r>
          </a:p>
        </c:rich>
      </c:tx>
      <c:overlay val="0"/>
      <c:spPr>
        <a:noFill/>
        <a:ln>
          <a:noFill/>
        </a:ln>
        <a:effectLst/>
      </c:spPr>
      <c:txPr>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tx>
            <c:strRef>
              <c:f>Sheet1!$B$1</c:f>
              <c:strCache>
                <c:ptCount val="1"/>
                <c:pt idx="0">
                  <c:v>Breakdown of Development Costs</c:v>
                </c:pt>
              </c:strCache>
            </c:strRef>
          </c:tx>
          <c:spPr>
            <a:gradFill flip="none" rotWithShape="1">
              <a:gsLst>
                <a:gs pos="100000">
                  <a:schemeClr val="accent1">
                    <a:alpha val="0"/>
                  </a:schemeClr>
                </a:gs>
                <a:gs pos="50000">
                  <a:schemeClr val="accent1"/>
                </a:gs>
              </a:gsLst>
              <a:lin ang="10800000" scaled="1"/>
            </a:gradFill>
            <a:ln>
              <a:noFill/>
            </a:ln>
            <a:effectLst/>
            <a:sp3d/>
          </c:spPr>
          <c:invertIfNegative val="0"/>
          <c:dLbls>
            <c:dLbl>
              <c:idx val="0"/>
              <c:tx>
                <c:rich>
                  <a:bodyPr/>
                  <a:lstStyle/>
                  <a:p>
                    <a:fld id="{CFA4D2CE-0202-FD46-A50B-04E22E76E8D7}" type="VALUE">
                      <a:rPr lang="en-US" smtClean="0"/>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FD38-D741-8194-41E92BB0EC41}"/>
                </c:ext>
              </c:extLst>
            </c:dLbl>
            <c:dLbl>
              <c:idx val="1"/>
              <c:tx>
                <c:rich>
                  <a:bodyPr/>
                  <a:lstStyle/>
                  <a:p>
                    <a:fld id="{1D60A188-E98B-6840-8BDA-75D9F57E81C2}" type="VALUE">
                      <a:rPr lang="en-US" smtClean="0"/>
                      <a:pPr/>
                      <a:t>[VALUE]</a:t>
                    </a:fld>
                    <a:endParaRPr lang="en-IN"/>
                  </a:p>
                </c:rich>
              </c:tx>
              <c:showLegendKey val="0"/>
              <c:showVal val="1"/>
              <c:showCatName val="0"/>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5-FD38-D741-8194-41E92BB0EC41}"/>
                </c:ext>
              </c:extLst>
            </c:dLbl>
            <c:dLbl>
              <c:idx val="2"/>
              <c:tx>
                <c:rich>
                  <a:bodyPr/>
                  <a:lstStyle/>
                  <a:p>
                    <a:fld id="{9DA4D232-14CD-214D-847A-E0E9E4BA9E97}" type="VALUE">
                      <a:rPr lang="en-US" smtClean="0"/>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FD38-D741-8194-41E92BB0EC41}"/>
                </c:ext>
              </c:extLst>
            </c:dLbl>
            <c:dLbl>
              <c:idx val="3"/>
              <c:tx>
                <c:rich>
                  <a:bodyPr/>
                  <a:lstStyle/>
                  <a:p>
                    <a:fld id="{7EDBB9FA-EEF5-484C-B99B-DA474248A93E}" type="VALUE">
                      <a:rPr lang="en-US" smtClean="0"/>
                      <a:pPr/>
                      <a:t>[VALUE]</a:t>
                    </a:fld>
                    <a:endParaRPr lang="en-IN"/>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FD38-D741-8194-41E92BB0EC4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FrontEnd Development</c:v>
                </c:pt>
                <c:pt idx="1">
                  <c:v>BackEnd Development</c:v>
                </c:pt>
                <c:pt idx="2">
                  <c:v>Generative AI Integration</c:v>
                </c:pt>
                <c:pt idx="3">
                  <c:v>Financial Learning module</c:v>
                </c:pt>
              </c:strCache>
            </c:strRef>
          </c:cat>
          <c:val>
            <c:numRef>
              <c:f>Sheet1!$B$2:$B$5</c:f>
              <c:numCache>
                <c:formatCode>0.00%</c:formatCode>
                <c:ptCount val="4"/>
                <c:pt idx="0">
                  <c:v>0.16666666666666666</c:v>
                </c:pt>
                <c:pt idx="1">
                  <c:v>0.59523809523809523</c:v>
                </c:pt>
                <c:pt idx="2">
                  <c:v>9.5238095238095233E-2</c:v>
                </c:pt>
                <c:pt idx="3">
                  <c:v>0.14285714285714285</c:v>
                </c:pt>
              </c:numCache>
            </c:numRef>
          </c:val>
          <c:extLst>
            <c:ext xmlns:c16="http://schemas.microsoft.com/office/drawing/2014/chart" uri="{C3380CC4-5D6E-409C-BE32-E72D297353CC}">
              <c16:uniqueId val="{00000000-FD38-D741-8194-41E92BB0EC41}"/>
            </c:ext>
          </c:extLst>
        </c:ser>
        <c:dLbls>
          <c:showLegendKey val="0"/>
          <c:showVal val="1"/>
          <c:showCatName val="0"/>
          <c:showSerName val="0"/>
          <c:showPercent val="0"/>
          <c:showBubbleSize val="0"/>
        </c:dLbls>
        <c:gapWidth val="150"/>
        <c:gapDepth val="0"/>
        <c:shape val="box"/>
        <c:axId val="514222575"/>
        <c:axId val="1869074048"/>
        <c:axId val="0"/>
      </c:bar3DChart>
      <c:valAx>
        <c:axId val="1869074048"/>
        <c:scaling>
          <c:orientation val="minMax"/>
        </c:scaling>
        <c:delete val="0"/>
        <c:axPos val="b"/>
        <c:majorGridlines>
          <c:spPr>
            <a:ln w="9525" cap="flat" cmpd="sng" algn="ctr">
              <a:solidFill>
                <a:schemeClr val="tx1">
                  <a:lumMod val="5000"/>
                  <a:lumOff val="9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4222575"/>
        <c:crosses val="autoZero"/>
        <c:crossBetween val="between"/>
      </c:valAx>
      <c:catAx>
        <c:axId val="51422257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69074048"/>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pieChart>
        <c:varyColors val="1"/>
        <c:ser>
          <c:idx val="0"/>
          <c:order val="0"/>
          <c:tx>
            <c:strRef>
              <c:f>Sheet1!$B$1</c:f>
              <c:strCache>
                <c:ptCount val="1"/>
                <c:pt idx="0">
                  <c:v>Project Budget Breakdown</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F0A8-AC4C-B33B-ED63B21A7BCD}"/>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F0A8-AC4C-B33B-ED63B21A7BCD}"/>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F0A8-AC4C-B33B-ED63B21A7BCD}"/>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extLst>
              <c:ext xmlns:c16="http://schemas.microsoft.com/office/drawing/2014/chart" uri="{C3380CC4-5D6E-409C-BE32-E72D297353CC}">
                <c16:uniqueId val="{00000007-F0A8-AC4C-B33B-ED63B21A7BCD}"/>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9-F0A8-AC4C-B33B-ED63B21A7BCD}"/>
              </c:ext>
            </c:extLst>
          </c:dPt>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2"/>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Sheet1!$A$2:$A$6</c:f>
              <c:strCache>
                <c:ptCount val="5"/>
                <c:pt idx="0">
                  <c:v>Development </c:v>
                </c:pt>
                <c:pt idx="1">
                  <c:v>Testing </c:v>
                </c:pt>
                <c:pt idx="2">
                  <c:v>Deployment </c:v>
                </c:pt>
                <c:pt idx="3">
                  <c:v>Marketing</c:v>
                </c:pt>
                <c:pt idx="4">
                  <c:v>Maintenance</c:v>
                </c:pt>
              </c:strCache>
            </c:strRef>
          </c:cat>
          <c:val>
            <c:numRef>
              <c:f>Sheet1!$B$2:$B$6</c:f>
              <c:numCache>
                <c:formatCode>General</c:formatCode>
                <c:ptCount val="5"/>
                <c:pt idx="0">
                  <c:v>450</c:v>
                </c:pt>
                <c:pt idx="1">
                  <c:v>150</c:v>
                </c:pt>
                <c:pt idx="2">
                  <c:v>100</c:v>
                </c:pt>
                <c:pt idx="3">
                  <c:v>75</c:v>
                </c:pt>
                <c:pt idx="4">
                  <c:v>130</c:v>
                </c:pt>
              </c:numCache>
            </c:numRef>
          </c:val>
          <c:extLst>
            <c:ext xmlns:c16="http://schemas.microsoft.com/office/drawing/2014/chart" uri="{C3380CC4-5D6E-409C-BE32-E72D297353CC}">
              <c16:uniqueId val="{00000000-5000-3E4B-9B40-A6E803741716}"/>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gradFill>
    </cs:spPr>
  </cs:dataPoint>
  <cs:dataPoint3D>
    <cs:lnRef idx="0"/>
    <cs:fillRef idx="0">
      <cs:styleClr val="auto"/>
    </cs:fillRef>
    <cs:effectRef idx="0"/>
    <cs:fontRef idx="minor">
      <a:schemeClr val="tx1"/>
    </cs:fontRef>
    <cs:spPr>
      <a:gradFill flip="none" rotWithShape="1">
        <a:gsLst>
          <a:gs pos="100000">
            <a:schemeClr val="phClr">
              <a:alpha val="0"/>
            </a:schemeClr>
          </a:gs>
          <a:gs pos="50000">
            <a:schemeClr val="phClr"/>
          </a:gs>
        </a:gsLst>
        <a:lin ang="10800000" scaled="1"/>
      </a:gradFill>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tx1">
            <a:lumMod val="5000"/>
            <a:lumOff val="9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ata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ata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png"/></Relationships>
</file>

<file path=ppt/diagrams/_rels/data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 Id="rId4" Type="http://schemas.openxmlformats.org/officeDocument/2006/relationships/image" Target="../media/image4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image" Target="../media/image43.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2.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 Id="rId4"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62C4CC-8E9B-4AD6-9B25-E87D856918F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6960FAD-E112-49E8-B19E-5DB936B7AA6B}">
      <dgm:prSet/>
      <dgm:spPr/>
      <dgm:t>
        <a:bodyPr/>
        <a:lstStyle/>
        <a:p>
          <a:r>
            <a:rPr lang="en-CA" dirty="0"/>
            <a:t>Vision: By combining education with practical tools, </a:t>
          </a:r>
          <a:r>
            <a:rPr lang="en-CA" dirty="0" err="1"/>
            <a:t>FinWise</a:t>
          </a:r>
          <a:r>
            <a:rPr lang="en-CA" dirty="0"/>
            <a:t> aims to foster a generation of financially confident individuals equipped to make informed decisions, avoid debt traps, and achieve long-term financial stability.</a:t>
          </a:r>
          <a:endParaRPr lang="en-US" dirty="0"/>
        </a:p>
      </dgm:t>
    </dgm:pt>
    <dgm:pt modelId="{CB60A216-8FC3-4D90-8CA4-63E2A5770961}" type="parTrans" cxnId="{F376DB28-AECA-498C-8745-2D89E81FD51D}">
      <dgm:prSet/>
      <dgm:spPr/>
      <dgm:t>
        <a:bodyPr/>
        <a:lstStyle/>
        <a:p>
          <a:endParaRPr lang="en-US"/>
        </a:p>
      </dgm:t>
    </dgm:pt>
    <dgm:pt modelId="{39D84AEE-E62A-4070-BCCE-1C19623B0BD0}" type="sibTrans" cxnId="{F376DB28-AECA-498C-8745-2D89E81FD51D}">
      <dgm:prSet/>
      <dgm:spPr/>
      <dgm:t>
        <a:bodyPr/>
        <a:lstStyle/>
        <a:p>
          <a:endParaRPr lang="en-US"/>
        </a:p>
      </dgm:t>
    </dgm:pt>
    <dgm:pt modelId="{495C8595-A73C-4653-9637-EE2C9B23917B}">
      <dgm:prSet/>
      <dgm:spPr/>
      <dgm:t>
        <a:bodyPr/>
        <a:lstStyle/>
        <a:p>
          <a:r>
            <a:rPr lang="en-CA" dirty="0"/>
            <a:t>Financial illiteracy impacts over 66% of adults worldwide, leading to poor decisions, debt traps, and lost opportunities. Millennials alone lose an average of $1,200 annually due to a lack of financial knowledge.</a:t>
          </a:r>
          <a:endParaRPr lang="en-US" dirty="0"/>
        </a:p>
      </dgm:t>
    </dgm:pt>
    <dgm:pt modelId="{347008AE-D8FB-4784-8663-B4FAD4F68974}" type="sibTrans" cxnId="{F6E20E57-C09E-4BE0-9305-3B4FDB31F6D9}">
      <dgm:prSet/>
      <dgm:spPr/>
      <dgm:t>
        <a:bodyPr/>
        <a:lstStyle/>
        <a:p>
          <a:endParaRPr lang="en-US"/>
        </a:p>
      </dgm:t>
    </dgm:pt>
    <dgm:pt modelId="{7A442ED9-B4A2-4D89-8EC1-5B7EE8E56482}" type="parTrans" cxnId="{F6E20E57-C09E-4BE0-9305-3B4FDB31F6D9}">
      <dgm:prSet/>
      <dgm:spPr/>
      <dgm:t>
        <a:bodyPr/>
        <a:lstStyle/>
        <a:p>
          <a:endParaRPr lang="en-US"/>
        </a:p>
      </dgm:t>
    </dgm:pt>
    <dgm:pt modelId="{65272300-9E50-44E3-9B48-A5CEDBA6D1A7}">
      <dgm:prSet/>
      <dgm:spPr/>
      <dgm:t>
        <a:bodyPr/>
        <a:lstStyle/>
        <a:p>
          <a:r>
            <a:rPr lang="en-CA" dirty="0"/>
            <a:t>Problem: In today’s fast-paced financial landscape, individuals face increasingly complex decisions regarding saving, investing, and debt management. Traditional education often fails to equip people with the necessary skills to navigate these challenges effectively​.</a:t>
          </a:r>
          <a:endParaRPr lang="en-US" dirty="0"/>
        </a:p>
      </dgm:t>
    </dgm:pt>
    <dgm:pt modelId="{6889E582-8C32-4DA1-866A-C3C6204492AD}" type="sibTrans" cxnId="{02AD1A29-3152-4B0D-90A6-9F3089383227}">
      <dgm:prSet/>
      <dgm:spPr/>
      <dgm:t>
        <a:bodyPr/>
        <a:lstStyle/>
        <a:p>
          <a:endParaRPr lang="en-US"/>
        </a:p>
      </dgm:t>
    </dgm:pt>
    <dgm:pt modelId="{9CB4036C-5BF3-491E-B6A3-9341117D80E4}" type="parTrans" cxnId="{02AD1A29-3152-4B0D-90A6-9F3089383227}">
      <dgm:prSet/>
      <dgm:spPr/>
      <dgm:t>
        <a:bodyPr/>
        <a:lstStyle/>
        <a:p>
          <a:endParaRPr lang="en-US"/>
        </a:p>
      </dgm:t>
    </dgm:pt>
    <dgm:pt modelId="{077713BE-4659-4192-A5E8-868810F3F719}">
      <dgm:prSet/>
      <dgm:spPr/>
      <dgm:t>
        <a:bodyPr/>
        <a:lstStyle/>
        <a:p>
          <a:r>
            <a:rPr lang="en-CA" dirty="0"/>
            <a:t>Solution: Financial Literacy App bridges the gap between knowledge and action through Interactive Learning Modules, Real-Time Portfolio Simulations, Personalized Learning Paths.</a:t>
          </a:r>
          <a:endParaRPr lang="en-US" dirty="0"/>
        </a:p>
      </dgm:t>
    </dgm:pt>
    <dgm:pt modelId="{BA40FD41-0010-46A8-89B7-2009D2A8FA4C}" type="sibTrans" cxnId="{038DFDA6-4CFE-4598-94BC-2722D16A9C9A}">
      <dgm:prSet/>
      <dgm:spPr/>
      <dgm:t>
        <a:bodyPr/>
        <a:lstStyle/>
        <a:p>
          <a:endParaRPr lang="en-US"/>
        </a:p>
      </dgm:t>
    </dgm:pt>
    <dgm:pt modelId="{AF0F9BCD-39C9-42B8-BB00-0244EE96E14E}" type="parTrans" cxnId="{038DFDA6-4CFE-4598-94BC-2722D16A9C9A}">
      <dgm:prSet/>
      <dgm:spPr/>
      <dgm:t>
        <a:bodyPr/>
        <a:lstStyle/>
        <a:p>
          <a:endParaRPr lang="en-US"/>
        </a:p>
      </dgm:t>
    </dgm:pt>
    <dgm:pt modelId="{D8C3E01E-F3A3-4E13-B142-CAE4C3426D75}" type="pres">
      <dgm:prSet presAssocID="{B662C4CC-8E9B-4AD6-9B25-E87D856918F7}" presName="root" presStyleCnt="0">
        <dgm:presLayoutVars>
          <dgm:dir/>
          <dgm:resizeHandles val="exact"/>
        </dgm:presLayoutVars>
      </dgm:prSet>
      <dgm:spPr/>
    </dgm:pt>
    <dgm:pt modelId="{E64991C5-9C6F-4DD0-AFA8-7EE22B102AD2}" type="pres">
      <dgm:prSet presAssocID="{495C8595-A73C-4653-9637-EE2C9B23917B}" presName="compNode" presStyleCnt="0"/>
      <dgm:spPr/>
    </dgm:pt>
    <dgm:pt modelId="{7334C407-E39F-4335-9C86-DA958645647C}" type="pres">
      <dgm:prSet presAssocID="{495C8595-A73C-4653-9637-EE2C9B23917B}" presName="bgRect" presStyleLbl="bgShp" presStyleIdx="0" presStyleCnt="4"/>
      <dgm:spPr/>
    </dgm:pt>
    <dgm:pt modelId="{E1849E0F-001C-42BF-BFD9-1D8306B624AC}" type="pres">
      <dgm:prSet presAssocID="{495C8595-A73C-4653-9637-EE2C9B23917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EE420BBD-6FEB-4093-A625-30B4EE6A5AFB}" type="pres">
      <dgm:prSet presAssocID="{495C8595-A73C-4653-9637-EE2C9B23917B}" presName="spaceRect" presStyleCnt="0"/>
      <dgm:spPr/>
    </dgm:pt>
    <dgm:pt modelId="{B3163894-E690-4445-A024-E2AF0563CB66}" type="pres">
      <dgm:prSet presAssocID="{495C8595-A73C-4653-9637-EE2C9B23917B}" presName="parTx" presStyleLbl="revTx" presStyleIdx="0" presStyleCnt="4">
        <dgm:presLayoutVars>
          <dgm:chMax val="0"/>
          <dgm:chPref val="0"/>
        </dgm:presLayoutVars>
      </dgm:prSet>
      <dgm:spPr/>
    </dgm:pt>
    <dgm:pt modelId="{49E08695-7E23-4AF4-8114-5677A44A72BE}" type="pres">
      <dgm:prSet presAssocID="{347008AE-D8FB-4784-8663-B4FAD4F68974}" presName="sibTrans" presStyleCnt="0"/>
      <dgm:spPr/>
    </dgm:pt>
    <dgm:pt modelId="{A8BB8CCF-A969-4578-8BC5-64AA9A917934}" type="pres">
      <dgm:prSet presAssocID="{65272300-9E50-44E3-9B48-A5CEDBA6D1A7}" presName="compNode" presStyleCnt="0"/>
      <dgm:spPr/>
    </dgm:pt>
    <dgm:pt modelId="{DED6E904-9EFE-4DA9-A901-4435CEB1F315}" type="pres">
      <dgm:prSet presAssocID="{65272300-9E50-44E3-9B48-A5CEDBA6D1A7}" presName="bgRect" presStyleLbl="bgShp" presStyleIdx="1" presStyleCnt="4"/>
      <dgm:spPr/>
    </dgm:pt>
    <dgm:pt modelId="{29AF6B4B-DAA9-484A-A5C0-AE406C42F092}" type="pres">
      <dgm:prSet presAssocID="{65272300-9E50-44E3-9B48-A5CEDBA6D1A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1D1FE0FC-7067-44E0-8888-970876B6B954}" type="pres">
      <dgm:prSet presAssocID="{65272300-9E50-44E3-9B48-A5CEDBA6D1A7}" presName="spaceRect" presStyleCnt="0"/>
      <dgm:spPr/>
    </dgm:pt>
    <dgm:pt modelId="{3BDAB85C-1785-4703-B01B-60044437F07F}" type="pres">
      <dgm:prSet presAssocID="{65272300-9E50-44E3-9B48-A5CEDBA6D1A7}" presName="parTx" presStyleLbl="revTx" presStyleIdx="1" presStyleCnt="4">
        <dgm:presLayoutVars>
          <dgm:chMax val="0"/>
          <dgm:chPref val="0"/>
        </dgm:presLayoutVars>
      </dgm:prSet>
      <dgm:spPr/>
    </dgm:pt>
    <dgm:pt modelId="{4D07E04C-8730-4A1B-9450-2FF03B7301A5}" type="pres">
      <dgm:prSet presAssocID="{6889E582-8C32-4DA1-866A-C3C6204492AD}" presName="sibTrans" presStyleCnt="0"/>
      <dgm:spPr/>
    </dgm:pt>
    <dgm:pt modelId="{AB02AC68-CEAF-4D8D-A506-A5B108686676}" type="pres">
      <dgm:prSet presAssocID="{077713BE-4659-4192-A5E8-868810F3F719}" presName="compNode" presStyleCnt="0"/>
      <dgm:spPr/>
    </dgm:pt>
    <dgm:pt modelId="{E42D3064-7A57-41C3-8C90-9BD48A86376C}" type="pres">
      <dgm:prSet presAssocID="{077713BE-4659-4192-A5E8-868810F3F719}" presName="bgRect" presStyleLbl="bgShp" presStyleIdx="2" presStyleCnt="4"/>
      <dgm:spPr/>
    </dgm:pt>
    <dgm:pt modelId="{EBBBBD2D-FE8F-44DE-802D-57867209D86E}" type="pres">
      <dgm:prSet presAssocID="{077713BE-4659-4192-A5E8-868810F3F71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C62BE6FE-5029-44EA-BA9A-6376FF1A1F09}" type="pres">
      <dgm:prSet presAssocID="{077713BE-4659-4192-A5E8-868810F3F719}" presName="spaceRect" presStyleCnt="0"/>
      <dgm:spPr/>
    </dgm:pt>
    <dgm:pt modelId="{2260B409-CB1F-456D-B920-E5B1D87C5205}" type="pres">
      <dgm:prSet presAssocID="{077713BE-4659-4192-A5E8-868810F3F719}" presName="parTx" presStyleLbl="revTx" presStyleIdx="2" presStyleCnt="4">
        <dgm:presLayoutVars>
          <dgm:chMax val="0"/>
          <dgm:chPref val="0"/>
        </dgm:presLayoutVars>
      </dgm:prSet>
      <dgm:spPr/>
    </dgm:pt>
    <dgm:pt modelId="{611B7AD5-A5B7-4CD4-A867-37557E71053F}" type="pres">
      <dgm:prSet presAssocID="{BA40FD41-0010-46A8-89B7-2009D2A8FA4C}" presName="sibTrans" presStyleCnt="0"/>
      <dgm:spPr/>
    </dgm:pt>
    <dgm:pt modelId="{9B775843-B256-4FB4-A788-7A44273A0545}" type="pres">
      <dgm:prSet presAssocID="{66960FAD-E112-49E8-B19E-5DB936B7AA6B}" presName="compNode" presStyleCnt="0"/>
      <dgm:spPr/>
    </dgm:pt>
    <dgm:pt modelId="{7B51A08A-E235-4B75-A4CE-A06BB7FBEBA9}" type="pres">
      <dgm:prSet presAssocID="{66960FAD-E112-49E8-B19E-5DB936B7AA6B}" presName="bgRect" presStyleLbl="bgShp" presStyleIdx="3" presStyleCnt="4"/>
      <dgm:spPr/>
    </dgm:pt>
    <dgm:pt modelId="{6BA3BA78-CB40-436E-A348-E01B66B23E9C}" type="pres">
      <dgm:prSet presAssocID="{66960FAD-E112-49E8-B19E-5DB936B7AA6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hoolhouse"/>
        </a:ext>
      </dgm:extLst>
    </dgm:pt>
    <dgm:pt modelId="{8AD9FAC7-4400-498A-9072-508F8D3A7292}" type="pres">
      <dgm:prSet presAssocID="{66960FAD-E112-49E8-B19E-5DB936B7AA6B}" presName="spaceRect" presStyleCnt="0"/>
      <dgm:spPr/>
    </dgm:pt>
    <dgm:pt modelId="{6BF7E0E5-75D6-445C-86CC-7A45661D2021}" type="pres">
      <dgm:prSet presAssocID="{66960FAD-E112-49E8-B19E-5DB936B7AA6B}" presName="parTx" presStyleLbl="revTx" presStyleIdx="3" presStyleCnt="4">
        <dgm:presLayoutVars>
          <dgm:chMax val="0"/>
          <dgm:chPref val="0"/>
        </dgm:presLayoutVars>
      </dgm:prSet>
      <dgm:spPr/>
    </dgm:pt>
  </dgm:ptLst>
  <dgm:cxnLst>
    <dgm:cxn modelId="{F376DB28-AECA-498C-8745-2D89E81FD51D}" srcId="{B662C4CC-8E9B-4AD6-9B25-E87D856918F7}" destId="{66960FAD-E112-49E8-B19E-5DB936B7AA6B}" srcOrd="3" destOrd="0" parTransId="{CB60A216-8FC3-4D90-8CA4-63E2A5770961}" sibTransId="{39D84AEE-E62A-4070-BCCE-1C19623B0BD0}"/>
    <dgm:cxn modelId="{02AD1A29-3152-4B0D-90A6-9F3089383227}" srcId="{B662C4CC-8E9B-4AD6-9B25-E87D856918F7}" destId="{65272300-9E50-44E3-9B48-A5CEDBA6D1A7}" srcOrd="1" destOrd="0" parTransId="{9CB4036C-5BF3-491E-B6A3-9341117D80E4}" sibTransId="{6889E582-8C32-4DA1-866A-C3C6204492AD}"/>
    <dgm:cxn modelId="{38128666-6C8B-4E76-A40D-8041950D4F11}" type="presOf" srcId="{077713BE-4659-4192-A5E8-868810F3F719}" destId="{2260B409-CB1F-456D-B920-E5B1D87C5205}" srcOrd="0" destOrd="0" presId="urn:microsoft.com/office/officeart/2018/2/layout/IconVerticalSolidList"/>
    <dgm:cxn modelId="{F6E20E57-C09E-4BE0-9305-3B4FDB31F6D9}" srcId="{B662C4CC-8E9B-4AD6-9B25-E87D856918F7}" destId="{495C8595-A73C-4653-9637-EE2C9B23917B}" srcOrd="0" destOrd="0" parTransId="{7A442ED9-B4A2-4D89-8EC1-5B7EE8E56482}" sibTransId="{347008AE-D8FB-4784-8663-B4FAD4F68974}"/>
    <dgm:cxn modelId="{A59A0183-4D9E-44D2-80E0-D77A6B06F8B1}" type="presOf" srcId="{B662C4CC-8E9B-4AD6-9B25-E87D856918F7}" destId="{D8C3E01E-F3A3-4E13-B142-CAE4C3426D75}" srcOrd="0" destOrd="0" presId="urn:microsoft.com/office/officeart/2018/2/layout/IconVerticalSolidList"/>
    <dgm:cxn modelId="{038DFDA6-4CFE-4598-94BC-2722D16A9C9A}" srcId="{B662C4CC-8E9B-4AD6-9B25-E87D856918F7}" destId="{077713BE-4659-4192-A5E8-868810F3F719}" srcOrd="2" destOrd="0" parTransId="{AF0F9BCD-39C9-42B8-BB00-0244EE96E14E}" sibTransId="{BA40FD41-0010-46A8-89B7-2009D2A8FA4C}"/>
    <dgm:cxn modelId="{970F0CDA-EEA4-41CF-9DA6-17B980F17301}" type="presOf" srcId="{66960FAD-E112-49E8-B19E-5DB936B7AA6B}" destId="{6BF7E0E5-75D6-445C-86CC-7A45661D2021}" srcOrd="0" destOrd="0" presId="urn:microsoft.com/office/officeart/2018/2/layout/IconVerticalSolidList"/>
    <dgm:cxn modelId="{6D3588F3-7A4A-4213-B0C0-59AAEAB6B28A}" type="presOf" srcId="{495C8595-A73C-4653-9637-EE2C9B23917B}" destId="{B3163894-E690-4445-A024-E2AF0563CB66}" srcOrd="0" destOrd="0" presId="urn:microsoft.com/office/officeart/2018/2/layout/IconVerticalSolidList"/>
    <dgm:cxn modelId="{6DA036FC-CC8D-40EC-8FF9-7DE1DC5F86AA}" type="presOf" srcId="{65272300-9E50-44E3-9B48-A5CEDBA6D1A7}" destId="{3BDAB85C-1785-4703-B01B-60044437F07F}" srcOrd="0" destOrd="0" presId="urn:microsoft.com/office/officeart/2018/2/layout/IconVerticalSolidList"/>
    <dgm:cxn modelId="{95B6777A-43A8-4998-8F47-2D0EA58503F5}" type="presParOf" srcId="{D8C3E01E-F3A3-4E13-B142-CAE4C3426D75}" destId="{E64991C5-9C6F-4DD0-AFA8-7EE22B102AD2}" srcOrd="0" destOrd="0" presId="urn:microsoft.com/office/officeart/2018/2/layout/IconVerticalSolidList"/>
    <dgm:cxn modelId="{59E6BCE8-D5D3-4FC5-A906-55C8BD110A76}" type="presParOf" srcId="{E64991C5-9C6F-4DD0-AFA8-7EE22B102AD2}" destId="{7334C407-E39F-4335-9C86-DA958645647C}" srcOrd="0" destOrd="0" presId="urn:microsoft.com/office/officeart/2018/2/layout/IconVerticalSolidList"/>
    <dgm:cxn modelId="{B2D7D707-4674-48CB-8B43-509A09FBE2F4}" type="presParOf" srcId="{E64991C5-9C6F-4DD0-AFA8-7EE22B102AD2}" destId="{E1849E0F-001C-42BF-BFD9-1D8306B624AC}" srcOrd="1" destOrd="0" presId="urn:microsoft.com/office/officeart/2018/2/layout/IconVerticalSolidList"/>
    <dgm:cxn modelId="{90D08DD9-EBB8-4226-B887-E35ABF147BB5}" type="presParOf" srcId="{E64991C5-9C6F-4DD0-AFA8-7EE22B102AD2}" destId="{EE420BBD-6FEB-4093-A625-30B4EE6A5AFB}" srcOrd="2" destOrd="0" presId="urn:microsoft.com/office/officeart/2018/2/layout/IconVerticalSolidList"/>
    <dgm:cxn modelId="{A156853D-ADD6-43AD-BEAE-4E61715EDFDF}" type="presParOf" srcId="{E64991C5-9C6F-4DD0-AFA8-7EE22B102AD2}" destId="{B3163894-E690-4445-A024-E2AF0563CB66}" srcOrd="3" destOrd="0" presId="urn:microsoft.com/office/officeart/2018/2/layout/IconVerticalSolidList"/>
    <dgm:cxn modelId="{B481283F-16E9-419E-AA9F-44FB38724F5A}" type="presParOf" srcId="{D8C3E01E-F3A3-4E13-B142-CAE4C3426D75}" destId="{49E08695-7E23-4AF4-8114-5677A44A72BE}" srcOrd="1" destOrd="0" presId="urn:microsoft.com/office/officeart/2018/2/layout/IconVerticalSolidList"/>
    <dgm:cxn modelId="{C340D837-101B-4A43-A06B-E2199EEAEC3B}" type="presParOf" srcId="{D8C3E01E-F3A3-4E13-B142-CAE4C3426D75}" destId="{A8BB8CCF-A969-4578-8BC5-64AA9A917934}" srcOrd="2" destOrd="0" presId="urn:microsoft.com/office/officeart/2018/2/layout/IconVerticalSolidList"/>
    <dgm:cxn modelId="{CAF044B9-988A-4968-9D76-694FA0DC1FEE}" type="presParOf" srcId="{A8BB8CCF-A969-4578-8BC5-64AA9A917934}" destId="{DED6E904-9EFE-4DA9-A901-4435CEB1F315}" srcOrd="0" destOrd="0" presId="urn:microsoft.com/office/officeart/2018/2/layout/IconVerticalSolidList"/>
    <dgm:cxn modelId="{09094E51-F15C-46DB-94EC-6FB076DDDDE6}" type="presParOf" srcId="{A8BB8CCF-A969-4578-8BC5-64AA9A917934}" destId="{29AF6B4B-DAA9-484A-A5C0-AE406C42F092}" srcOrd="1" destOrd="0" presId="urn:microsoft.com/office/officeart/2018/2/layout/IconVerticalSolidList"/>
    <dgm:cxn modelId="{55CE6BCD-018A-4DA2-9BD6-6DF3E60CFE25}" type="presParOf" srcId="{A8BB8CCF-A969-4578-8BC5-64AA9A917934}" destId="{1D1FE0FC-7067-44E0-8888-970876B6B954}" srcOrd="2" destOrd="0" presId="urn:microsoft.com/office/officeart/2018/2/layout/IconVerticalSolidList"/>
    <dgm:cxn modelId="{DD7AEBAF-5CA7-4EBB-A884-DB1E787FFD54}" type="presParOf" srcId="{A8BB8CCF-A969-4578-8BC5-64AA9A917934}" destId="{3BDAB85C-1785-4703-B01B-60044437F07F}" srcOrd="3" destOrd="0" presId="urn:microsoft.com/office/officeart/2018/2/layout/IconVerticalSolidList"/>
    <dgm:cxn modelId="{D409B470-8732-48FF-998E-E26318107132}" type="presParOf" srcId="{D8C3E01E-F3A3-4E13-B142-CAE4C3426D75}" destId="{4D07E04C-8730-4A1B-9450-2FF03B7301A5}" srcOrd="3" destOrd="0" presId="urn:microsoft.com/office/officeart/2018/2/layout/IconVerticalSolidList"/>
    <dgm:cxn modelId="{A5148EAF-EAC8-4FF0-8A1A-791AFD49A1AA}" type="presParOf" srcId="{D8C3E01E-F3A3-4E13-B142-CAE4C3426D75}" destId="{AB02AC68-CEAF-4D8D-A506-A5B108686676}" srcOrd="4" destOrd="0" presId="urn:microsoft.com/office/officeart/2018/2/layout/IconVerticalSolidList"/>
    <dgm:cxn modelId="{22755418-1EAE-4730-8235-0C17953EF80B}" type="presParOf" srcId="{AB02AC68-CEAF-4D8D-A506-A5B108686676}" destId="{E42D3064-7A57-41C3-8C90-9BD48A86376C}" srcOrd="0" destOrd="0" presId="urn:microsoft.com/office/officeart/2018/2/layout/IconVerticalSolidList"/>
    <dgm:cxn modelId="{D7FA7B01-4A40-4434-B1B9-A2320EC71A58}" type="presParOf" srcId="{AB02AC68-CEAF-4D8D-A506-A5B108686676}" destId="{EBBBBD2D-FE8F-44DE-802D-57867209D86E}" srcOrd="1" destOrd="0" presId="urn:microsoft.com/office/officeart/2018/2/layout/IconVerticalSolidList"/>
    <dgm:cxn modelId="{DB577436-C914-483A-910E-E116E341015D}" type="presParOf" srcId="{AB02AC68-CEAF-4D8D-A506-A5B108686676}" destId="{C62BE6FE-5029-44EA-BA9A-6376FF1A1F09}" srcOrd="2" destOrd="0" presId="urn:microsoft.com/office/officeart/2018/2/layout/IconVerticalSolidList"/>
    <dgm:cxn modelId="{47E9F31C-53A3-4F76-B3D6-92691F8782A2}" type="presParOf" srcId="{AB02AC68-CEAF-4D8D-A506-A5B108686676}" destId="{2260B409-CB1F-456D-B920-E5B1D87C5205}" srcOrd="3" destOrd="0" presId="urn:microsoft.com/office/officeart/2018/2/layout/IconVerticalSolidList"/>
    <dgm:cxn modelId="{34D1D806-71C1-4935-87DC-6407F1BBB8FD}" type="presParOf" srcId="{D8C3E01E-F3A3-4E13-B142-CAE4C3426D75}" destId="{611B7AD5-A5B7-4CD4-A867-37557E71053F}" srcOrd="5" destOrd="0" presId="urn:microsoft.com/office/officeart/2018/2/layout/IconVerticalSolidList"/>
    <dgm:cxn modelId="{5EC5269E-E88F-4F7D-AEB1-181A570FB18A}" type="presParOf" srcId="{D8C3E01E-F3A3-4E13-B142-CAE4C3426D75}" destId="{9B775843-B256-4FB4-A788-7A44273A0545}" srcOrd="6" destOrd="0" presId="urn:microsoft.com/office/officeart/2018/2/layout/IconVerticalSolidList"/>
    <dgm:cxn modelId="{19BDFC45-40D7-4F27-B31D-7776907E510C}" type="presParOf" srcId="{9B775843-B256-4FB4-A788-7A44273A0545}" destId="{7B51A08A-E235-4B75-A4CE-A06BB7FBEBA9}" srcOrd="0" destOrd="0" presId="urn:microsoft.com/office/officeart/2018/2/layout/IconVerticalSolidList"/>
    <dgm:cxn modelId="{68EAFD07-0014-4E5D-BBBF-F316CA2FA0FF}" type="presParOf" srcId="{9B775843-B256-4FB4-A788-7A44273A0545}" destId="{6BA3BA78-CB40-436E-A348-E01B66B23E9C}" srcOrd="1" destOrd="0" presId="urn:microsoft.com/office/officeart/2018/2/layout/IconVerticalSolidList"/>
    <dgm:cxn modelId="{FDEADE4B-76DA-49E9-81EF-C0E06D5BF32D}" type="presParOf" srcId="{9B775843-B256-4FB4-A788-7A44273A0545}" destId="{8AD9FAC7-4400-498A-9072-508F8D3A7292}" srcOrd="2" destOrd="0" presId="urn:microsoft.com/office/officeart/2018/2/layout/IconVerticalSolidList"/>
    <dgm:cxn modelId="{53ADC04C-B607-44EE-B439-DC1C990443AC}" type="presParOf" srcId="{9B775843-B256-4FB4-A788-7A44273A0545}" destId="{6BF7E0E5-75D6-445C-86CC-7A45661D202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599B22-EE79-4DDF-8AFE-6F5FC9CA6A0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4CF2F125-8717-4209-8311-FF6DBA487EAA}">
      <dgm:prSet custT="1"/>
      <dgm:spPr/>
      <dgm:t>
        <a:bodyPr/>
        <a:lstStyle/>
        <a:p>
          <a:pPr>
            <a:lnSpc>
              <a:spcPct val="100000"/>
            </a:lnSpc>
            <a:defRPr b="1"/>
          </a:pPr>
          <a:r>
            <a:rPr lang="en-CA" sz="1200" b="1">
              <a:latin typeface="Calibri" panose="020F0502020204030204" pitchFamily="34" charset="0"/>
              <a:cs typeface="Calibri" panose="020F0502020204030204" pitchFamily="34" charset="0"/>
            </a:rPr>
            <a:t>Interactive Learning Modules:</a:t>
          </a:r>
          <a:endParaRPr lang="en-US" sz="1200">
            <a:latin typeface="Calibri" panose="020F0502020204030204" pitchFamily="34" charset="0"/>
            <a:cs typeface="Calibri" panose="020F0502020204030204" pitchFamily="34" charset="0"/>
          </a:endParaRPr>
        </a:p>
      </dgm:t>
    </dgm:pt>
    <dgm:pt modelId="{684B1F64-E795-42B8-856B-FB161CD9D669}" type="parTrans" cxnId="{6398C703-8775-4E16-8668-C0EAD60DEA21}">
      <dgm:prSet/>
      <dgm:spPr/>
      <dgm:t>
        <a:bodyPr/>
        <a:lstStyle/>
        <a:p>
          <a:endParaRPr lang="en-US"/>
        </a:p>
      </dgm:t>
    </dgm:pt>
    <dgm:pt modelId="{7C4791BF-E5A7-44C3-9CA1-675C0A5D1AD0}" type="sibTrans" cxnId="{6398C703-8775-4E16-8668-C0EAD60DEA21}">
      <dgm:prSet/>
      <dgm:spPr/>
      <dgm:t>
        <a:bodyPr/>
        <a:lstStyle/>
        <a:p>
          <a:endParaRPr lang="en-US"/>
        </a:p>
      </dgm:t>
    </dgm:pt>
    <dgm:pt modelId="{28FF701A-7D52-4B8B-A2FC-47C20773C8FD}">
      <dgm:prSet custT="1"/>
      <dgm:spPr/>
      <dgm:t>
        <a:bodyPr/>
        <a:lstStyle/>
        <a:p>
          <a:pPr>
            <a:lnSpc>
              <a:spcPct val="100000"/>
            </a:lnSpc>
          </a:pPr>
          <a:r>
            <a:rPr lang="en-CA" sz="1200" b="1" dirty="0">
              <a:latin typeface="Calibri" panose="020F0502020204030204" pitchFamily="34" charset="0"/>
              <a:cs typeface="Calibri" panose="020F0502020204030204" pitchFamily="34" charset="0"/>
            </a:rPr>
            <a:t>Overview:</a:t>
          </a:r>
          <a:r>
            <a:rPr lang="en-CA" sz="1200" dirty="0">
              <a:latin typeface="Calibri" panose="020F0502020204030204" pitchFamily="34" charset="0"/>
              <a:cs typeface="Calibri" panose="020F0502020204030204" pitchFamily="34" charset="0"/>
            </a:rPr>
            <a:t> Comprehensive, gamified educational modules covering essential financial concepts like budgeting, saving, investing, and credit management.</a:t>
          </a:r>
          <a:endParaRPr lang="en-US" sz="1200" dirty="0">
            <a:latin typeface="Calibri" panose="020F0502020204030204" pitchFamily="34" charset="0"/>
            <a:cs typeface="Calibri" panose="020F0502020204030204" pitchFamily="34" charset="0"/>
          </a:endParaRPr>
        </a:p>
      </dgm:t>
    </dgm:pt>
    <dgm:pt modelId="{95AD46D9-EAFE-4108-A050-DD4C68EA2DF8}" type="parTrans" cxnId="{1C8658ED-4616-4BD2-8676-8A39C348DB83}">
      <dgm:prSet/>
      <dgm:spPr/>
      <dgm:t>
        <a:bodyPr/>
        <a:lstStyle/>
        <a:p>
          <a:endParaRPr lang="en-US"/>
        </a:p>
      </dgm:t>
    </dgm:pt>
    <dgm:pt modelId="{EABEA5F3-19B8-48FB-92E4-633D240B5C4D}" type="sibTrans" cxnId="{1C8658ED-4616-4BD2-8676-8A39C348DB83}">
      <dgm:prSet/>
      <dgm:spPr/>
      <dgm:t>
        <a:bodyPr/>
        <a:lstStyle/>
        <a:p>
          <a:endParaRPr lang="en-US"/>
        </a:p>
      </dgm:t>
    </dgm:pt>
    <dgm:pt modelId="{7AD39F29-03E3-49E8-A9E4-9F264D9BB412}">
      <dgm:prSet custT="1"/>
      <dgm:spPr/>
      <dgm:t>
        <a:bodyPr/>
        <a:lstStyle/>
        <a:p>
          <a:pPr>
            <a:lnSpc>
              <a:spcPct val="100000"/>
            </a:lnSpc>
          </a:pPr>
          <a:r>
            <a:rPr lang="en-CA" sz="1200" b="1" dirty="0">
              <a:latin typeface="Calibri" panose="020F0502020204030204" pitchFamily="34" charset="0"/>
              <a:cs typeface="Calibri" panose="020F0502020204030204" pitchFamily="34" charset="0"/>
            </a:rPr>
            <a:t>Impact:</a:t>
          </a:r>
          <a:r>
            <a:rPr lang="en-CA" sz="1200" dirty="0">
              <a:latin typeface="Calibri" panose="020F0502020204030204" pitchFamily="34" charset="0"/>
              <a:cs typeface="Calibri" panose="020F0502020204030204" pitchFamily="34" charset="0"/>
            </a:rPr>
            <a:t> Users can engage with financial education in a practical, enjoyable format.</a:t>
          </a:r>
          <a:endParaRPr lang="en-US" sz="1200" dirty="0">
            <a:latin typeface="Calibri" panose="020F0502020204030204" pitchFamily="34" charset="0"/>
            <a:cs typeface="Calibri" panose="020F0502020204030204" pitchFamily="34" charset="0"/>
          </a:endParaRPr>
        </a:p>
      </dgm:t>
    </dgm:pt>
    <dgm:pt modelId="{52141C91-360D-4D83-B11B-F0858F002E52}" type="parTrans" cxnId="{82FC29FA-8F27-424F-95D3-2EEDF703DF25}">
      <dgm:prSet/>
      <dgm:spPr/>
      <dgm:t>
        <a:bodyPr/>
        <a:lstStyle/>
        <a:p>
          <a:endParaRPr lang="en-US"/>
        </a:p>
      </dgm:t>
    </dgm:pt>
    <dgm:pt modelId="{F48B01B6-985E-493F-8DDE-F40C3EA672A7}" type="sibTrans" cxnId="{82FC29FA-8F27-424F-95D3-2EEDF703DF25}">
      <dgm:prSet/>
      <dgm:spPr/>
      <dgm:t>
        <a:bodyPr/>
        <a:lstStyle/>
        <a:p>
          <a:endParaRPr lang="en-US"/>
        </a:p>
      </dgm:t>
    </dgm:pt>
    <dgm:pt modelId="{B6517AEB-D5E7-46B5-8781-3156074C6885}">
      <dgm:prSet custT="1"/>
      <dgm:spPr/>
      <dgm:t>
        <a:bodyPr/>
        <a:lstStyle/>
        <a:p>
          <a:pPr>
            <a:lnSpc>
              <a:spcPct val="100000"/>
            </a:lnSpc>
            <a:defRPr b="1"/>
          </a:pPr>
          <a:r>
            <a:rPr lang="en-CA" sz="1200" b="1">
              <a:latin typeface="Calibri" panose="020F0502020204030204" pitchFamily="34" charset="0"/>
              <a:cs typeface="Calibri" panose="020F0502020204030204" pitchFamily="34" charset="0"/>
            </a:rPr>
            <a:t>Real-Time Portfolio Simulation:</a:t>
          </a:r>
          <a:endParaRPr lang="en-US" sz="1200">
            <a:latin typeface="Calibri" panose="020F0502020204030204" pitchFamily="34" charset="0"/>
            <a:cs typeface="Calibri" panose="020F0502020204030204" pitchFamily="34" charset="0"/>
          </a:endParaRPr>
        </a:p>
      </dgm:t>
    </dgm:pt>
    <dgm:pt modelId="{B6719593-E495-43BB-90B0-9AC55A4EAD1B}" type="parTrans" cxnId="{205B9BF0-1616-42CB-88F5-56C863B7CB21}">
      <dgm:prSet/>
      <dgm:spPr/>
      <dgm:t>
        <a:bodyPr/>
        <a:lstStyle/>
        <a:p>
          <a:endParaRPr lang="en-US"/>
        </a:p>
      </dgm:t>
    </dgm:pt>
    <dgm:pt modelId="{18C77B41-CB6C-433E-915F-29DBC57FAA17}" type="sibTrans" cxnId="{205B9BF0-1616-42CB-88F5-56C863B7CB21}">
      <dgm:prSet/>
      <dgm:spPr/>
      <dgm:t>
        <a:bodyPr/>
        <a:lstStyle/>
        <a:p>
          <a:endParaRPr lang="en-US"/>
        </a:p>
      </dgm:t>
    </dgm:pt>
    <dgm:pt modelId="{6A540396-3853-49CB-855A-CA6EC89123BA}">
      <dgm:prSet custT="1"/>
      <dgm:spPr/>
      <dgm:t>
        <a:bodyPr/>
        <a:lstStyle/>
        <a:p>
          <a:pPr>
            <a:lnSpc>
              <a:spcPct val="100000"/>
            </a:lnSpc>
          </a:pPr>
          <a:r>
            <a:rPr lang="en-CA" sz="1200" b="1" dirty="0">
              <a:latin typeface="Calibri" panose="020F0502020204030204" pitchFamily="34" charset="0"/>
              <a:cs typeface="Calibri" panose="020F0502020204030204" pitchFamily="34" charset="0"/>
            </a:rPr>
            <a:t>Overview:</a:t>
          </a:r>
          <a:r>
            <a:rPr lang="en-CA" sz="1200" dirty="0">
              <a:latin typeface="Calibri" panose="020F0502020204030204" pitchFamily="34" charset="0"/>
              <a:cs typeface="Calibri" panose="020F0502020204030204" pitchFamily="34" charset="0"/>
            </a:rPr>
            <a:t> Tools for creating, managing, and testing virtual investment portfolios with real-world financial data from integrations like Alpha Vantage.</a:t>
          </a:r>
          <a:endParaRPr lang="en-US" sz="1200" dirty="0">
            <a:latin typeface="Calibri" panose="020F0502020204030204" pitchFamily="34" charset="0"/>
            <a:cs typeface="Calibri" panose="020F0502020204030204" pitchFamily="34" charset="0"/>
          </a:endParaRPr>
        </a:p>
      </dgm:t>
    </dgm:pt>
    <dgm:pt modelId="{8C44A112-F061-4E60-8A5E-0300A60D4041}" type="parTrans" cxnId="{46224B20-73EE-4071-A503-71EF00238E48}">
      <dgm:prSet/>
      <dgm:spPr/>
      <dgm:t>
        <a:bodyPr/>
        <a:lstStyle/>
        <a:p>
          <a:endParaRPr lang="en-US"/>
        </a:p>
      </dgm:t>
    </dgm:pt>
    <dgm:pt modelId="{5B38E19C-424E-4D46-AE59-1038EEAB0AD9}" type="sibTrans" cxnId="{46224B20-73EE-4071-A503-71EF00238E48}">
      <dgm:prSet/>
      <dgm:spPr/>
      <dgm:t>
        <a:bodyPr/>
        <a:lstStyle/>
        <a:p>
          <a:endParaRPr lang="en-US"/>
        </a:p>
      </dgm:t>
    </dgm:pt>
    <dgm:pt modelId="{B2FAEDCE-D7E3-45D4-A37A-53222098EC66}">
      <dgm:prSet custT="1"/>
      <dgm:spPr/>
      <dgm:t>
        <a:bodyPr/>
        <a:lstStyle/>
        <a:p>
          <a:pPr>
            <a:lnSpc>
              <a:spcPct val="100000"/>
            </a:lnSpc>
          </a:pPr>
          <a:r>
            <a:rPr lang="en-CA" sz="1200" b="1" dirty="0">
              <a:latin typeface="Calibri" panose="020F0502020204030204" pitchFamily="34" charset="0"/>
              <a:cs typeface="Calibri" panose="020F0502020204030204" pitchFamily="34" charset="0"/>
            </a:rPr>
            <a:t>Impact:</a:t>
          </a:r>
          <a:r>
            <a:rPr lang="en-CA" sz="1200" dirty="0">
              <a:latin typeface="Calibri" panose="020F0502020204030204" pitchFamily="34" charset="0"/>
              <a:cs typeface="Calibri" panose="020F0502020204030204" pitchFamily="34" charset="0"/>
            </a:rPr>
            <a:t> Empowers users to practice investment strategies risk-free.</a:t>
          </a:r>
          <a:endParaRPr lang="en-US" sz="1200" dirty="0">
            <a:latin typeface="Calibri" panose="020F0502020204030204" pitchFamily="34" charset="0"/>
            <a:cs typeface="Calibri" panose="020F0502020204030204" pitchFamily="34" charset="0"/>
          </a:endParaRPr>
        </a:p>
      </dgm:t>
    </dgm:pt>
    <dgm:pt modelId="{75DADAFF-265C-4749-B0F2-B4075C92867F}" type="parTrans" cxnId="{68ED15A8-5924-4EFF-B855-6193E13DFE4B}">
      <dgm:prSet/>
      <dgm:spPr/>
      <dgm:t>
        <a:bodyPr/>
        <a:lstStyle/>
        <a:p>
          <a:endParaRPr lang="en-US"/>
        </a:p>
      </dgm:t>
    </dgm:pt>
    <dgm:pt modelId="{C56C2E35-8588-48B8-AD1A-BBF22AB2C4F5}" type="sibTrans" cxnId="{68ED15A8-5924-4EFF-B855-6193E13DFE4B}">
      <dgm:prSet/>
      <dgm:spPr/>
      <dgm:t>
        <a:bodyPr/>
        <a:lstStyle/>
        <a:p>
          <a:endParaRPr lang="en-US"/>
        </a:p>
      </dgm:t>
    </dgm:pt>
    <dgm:pt modelId="{67C1F375-0DEB-47C6-835E-355CAE2494E0}">
      <dgm:prSet custT="1"/>
      <dgm:spPr/>
      <dgm:t>
        <a:bodyPr/>
        <a:lstStyle/>
        <a:p>
          <a:pPr>
            <a:lnSpc>
              <a:spcPct val="100000"/>
            </a:lnSpc>
            <a:defRPr b="1"/>
          </a:pPr>
          <a:r>
            <a:rPr lang="en-CA" sz="1200" b="1">
              <a:latin typeface="Calibri" panose="020F0502020204030204" pitchFamily="34" charset="0"/>
              <a:cs typeface="Calibri" panose="020F0502020204030204" pitchFamily="34" charset="0"/>
            </a:rPr>
            <a:t>AI-Powered Personalization:</a:t>
          </a:r>
          <a:endParaRPr lang="en-US" sz="1200">
            <a:latin typeface="Calibri" panose="020F0502020204030204" pitchFamily="34" charset="0"/>
            <a:cs typeface="Calibri" panose="020F0502020204030204" pitchFamily="34" charset="0"/>
          </a:endParaRPr>
        </a:p>
      </dgm:t>
    </dgm:pt>
    <dgm:pt modelId="{C522B61F-7373-4C2E-B1D6-2EC7FCB176E0}" type="parTrans" cxnId="{B1D5A554-A003-4D8E-8A15-3844E9F36CD0}">
      <dgm:prSet/>
      <dgm:spPr/>
      <dgm:t>
        <a:bodyPr/>
        <a:lstStyle/>
        <a:p>
          <a:endParaRPr lang="en-US"/>
        </a:p>
      </dgm:t>
    </dgm:pt>
    <dgm:pt modelId="{64058415-8D13-4FA4-8CC0-63AB4E85C9FB}" type="sibTrans" cxnId="{B1D5A554-A003-4D8E-8A15-3844E9F36CD0}">
      <dgm:prSet/>
      <dgm:spPr/>
      <dgm:t>
        <a:bodyPr/>
        <a:lstStyle/>
        <a:p>
          <a:endParaRPr lang="en-US"/>
        </a:p>
      </dgm:t>
    </dgm:pt>
    <dgm:pt modelId="{F27E8018-D2E8-470D-A902-CE1897BF4C76}">
      <dgm:prSet custT="1"/>
      <dgm:spPr/>
      <dgm:t>
        <a:bodyPr/>
        <a:lstStyle/>
        <a:p>
          <a:pPr>
            <a:lnSpc>
              <a:spcPct val="100000"/>
            </a:lnSpc>
          </a:pPr>
          <a:r>
            <a:rPr lang="en-CA" sz="1200" b="1" dirty="0">
              <a:latin typeface="Calibri" panose="020F0502020204030204" pitchFamily="34" charset="0"/>
              <a:cs typeface="Calibri" panose="020F0502020204030204" pitchFamily="34" charset="0"/>
            </a:rPr>
            <a:t>Overview:</a:t>
          </a:r>
          <a:r>
            <a:rPr lang="en-CA" sz="1200" dirty="0">
              <a:latin typeface="Calibri" panose="020F0502020204030204" pitchFamily="34" charset="0"/>
              <a:cs typeface="Calibri" panose="020F0502020204030204" pitchFamily="34" charset="0"/>
            </a:rPr>
            <a:t> Customized financial guidance based on user behavior, goals, and financial health assessments.</a:t>
          </a:r>
          <a:endParaRPr lang="en-US" sz="1200" dirty="0">
            <a:latin typeface="Calibri" panose="020F0502020204030204" pitchFamily="34" charset="0"/>
            <a:cs typeface="Calibri" panose="020F0502020204030204" pitchFamily="34" charset="0"/>
          </a:endParaRPr>
        </a:p>
      </dgm:t>
    </dgm:pt>
    <dgm:pt modelId="{6F97789B-5FCB-4790-8F51-CFEB3A3CB4DA}" type="parTrans" cxnId="{9DB207CB-4C71-4788-8A4A-2FE101CCCEC6}">
      <dgm:prSet/>
      <dgm:spPr/>
      <dgm:t>
        <a:bodyPr/>
        <a:lstStyle/>
        <a:p>
          <a:endParaRPr lang="en-US"/>
        </a:p>
      </dgm:t>
    </dgm:pt>
    <dgm:pt modelId="{A92631D8-40BA-4A71-8E3E-1DEFE2DC3916}" type="sibTrans" cxnId="{9DB207CB-4C71-4788-8A4A-2FE101CCCEC6}">
      <dgm:prSet/>
      <dgm:spPr/>
      <dgm:t>
        <a:bodyPr/>
        <a:lstStyle/>
        <a:p>
          <a:endParaRPr lang="en-US"/>
        </a:p>
      </dgm:t>
    </dgm:pt>
    <dgm:pt modelId="{67A17594-8B35-4C69-AD64-9529C64D3A1E}">
      <dgm:prSet custT="1"/>
      <dgm:spPr/>
      <dgm:t>
        <a:bodyPr/>
        <a:lstStyle/>
        <a:p>
          <a:pPr>
            <a:lnSpc>
              <a:spcPct val="100000"/>
            </a:lnSpc>
          </a:pPr>
          <a:r>
            <a:rPr lang="en-CA" sz="1200" b="1" dirty="0">
              <a:latin typeface="Calibri" panose="020F0502020204030204" pitchFamily="34" charset="0"/>
              <a:cs typeface="Calibri" panose="020F0502020204030204" pitchFamily="34" charset="0"/>
            </a:rPr>
            <a:t>Impact:</a:t>
          </a:r>
          <a:r>
            <a:rPr lang="en-CA" sz="1200" dirty="0">
              <a:latin typeface="Calibri" panose="020F0502020204030204" pitchFamily="34" charset="0"/>
              <a:cs typeface="Calibri" panose="020F0502020204030204" pitchFamily="34" charset="0"/>
            </a:rPr>
            <a:t> Delivers tailored advice, ensuring relevance to individual financial situations, increasing engagement and effectiveness​.</a:t>
          </a:r>
          <a:endParaRPr lang="en-US" sz="1200" dirty="0">
            <a:latin typeface="Calibri" panose="020F0502020204030204" pitchFamily="34" charset="0"/>
            <a:cs typeface="Calibri" panose="020F0502020204030204" pitchFamily="34" charset="0"/>
          </a:endParaRPr>
        </a:p>
      </dgm:t>
    </dgm:pt>
    <dgm:pt modelId="{395C9ED4-6BD7-4D54-887E-7D34C4F74D09}" type="parTrans" cxnId="{6C2B8B60-9F90-49B7-BDFE-6A4869EDECC3}">
      <dgm:prSet/>
      <dgm:spPr/>
      <dgm:t>
        <a:bodyPr/>
        <a:lstStyle/>
        <a:p>
          <a:endParaRPr lang="en-US"/>
        </a:p>
      </dgm:t>
    </dgm:pt>
    <dgm:pt modelId="{B07147C5-0B35-44B1-9EDD-9F4E913E8639}" type="sibTrans" cxnId="{6C2B8B60-9F90-49B7-BDFE-6A4869EDECC3}">
      <dgm:prSet/>
      <dgm:spPr/>
      <dgm:t>
        <a:bodyPr/>
        <a:lstStyle/>
        <a:p>
          <a:endParaRPr lang="en-US"/>
        </a:p>
      </dgm:t>
    </dgm:pt>
    <dgm:pt modelId="{0E0F1DC4-C8B2-4333-AE81-E25A0466FE3F}">
      <dgm:prSet custT="1"/>
      <dgm:spPr/>
      <dgm:t>
        <a:bodyPr/>
        <a:lstStyle/>
        <a:p>
          <a:pPr>
            <a:lnSpc>
              <a:spcPct val="100000"/>
            </a:lnSpc>
            <a:defRPr b="1"/>
          </a:pPr>
          <a:r>
            <a:rPr lang="en-CA" sz="1200" b="1">
              <a:latin typeface="Calibri" panose="020F0502020204030204" pitchFamily="34" charset="0"/>
              <a:cs typeface="Calibri" panose="020F0502020204030204" pitchFamily="34" charset="0"/>
            </a:rPr>
            <a:t>Secure Financial Integration:</a:t>
          </a:r>
          <a:endParaRPr lang="en-US" sz="1200">
            <a:latin typeface="Calibri" panose="020F0502020204030204" pitchFamily="34" charset="0"/>
            <a:cs typeface="Calibri" panose="020F0502020204030204" pitchFamily="34" charset="0"/>
          </a:endParaRPr>
        </a:p>
      </dgm:t>
    </dgm:pt>
    <dgm:pt modelId="{E1D508E1-18E0-468C-AE4E-9A15732E03F6}" type="parTrans" cxnId="{0B7354AA-E917-4395-B6E3-50D2EB55090A}">
      <dgm:prSet/>
      <dgm:spPr/>
      <dgm:t>
        <a:bodyPr/>
        <a:lstStyle/>
        <a:p>
          <a:endParaRPr lang="en-US"/>
        </a:p>
      </dgm:t>
    </dgm:pt>
    <dgm:pt modelId="{C41E5493-EE76-40BA-BB79-C3D6E3F265E0}" type="sibTrans" cxnId="{0B7354AA-E917-4395-B6E3-50D2EB55090A}">
      <dgm:prSet/>
      <dgm:spPr/>
      <dgm:t>
        <a:bodyPr/>
        <a:lstStyle/>
        <a:p>
          <a:endParaRPr lang="en-US"/>
        </a:p>
      </dgm:t>
    </dgm:pt>
    <dgm:pt modelId="{505BDBC2-786A-46B3-965F-7BD159BD2EE3}">
      <dgm:prSet custT="1"/>
      <dgm:spPr/>
      <dgm:t>
        <a:bodyPr/>
        <a:lstStyle/>
        <a:p>
          <a:pPr>
            <a:lnSpc>
              <a:spcPct val="100000"/>
            </a:lnSpc>
          </a:pPr>
          <a:r>
            <a:rPr lang="en-CA" sz="1200" b="1" dirty="0">
              <a:latin typeface="Calibri" panose="020F0502020204030204" pitchFamily="34" charset="0"/>
              <a:cs typeface="Calibri" panose="020F0502020204030204" pitchFamily="34" charset="0"/>
            </a:rPr>
            <a:t>Overview:</a:t>
          </a:r>
          <a:r>
            <a:rPr lang="en-CA" sz="1200" dirty="0">
              <a:latin typeface="Calibri" panose="020F0502020204030204" pitchFamily="34" charset="0"/>
              <a:cs typeface="Calibri" panose="020F0502020204030204" pitchFamily="34" charset="0"/>
            </a:rPr>
            <a:t> Integrates with user bank accounts via secure APIs like Plaid for real-time tracking of spending and saving habits.</a:t>
          </a:r>
          <a:endParaRPr lang="en-US" sz="1200" dirty="0">
            <a:latin typeface="Calibri" panose="020F0502020204030204" pitchFamily="34" charset="0"/>
            <a:cs typeface="Calibri" panose="020F0502020204030204" pitchFamily="34" charset="0"/>
          </a:endParaRPr>
        </a:p>
      </dgm:t>
    </dgm:pt>
    <dgm:pt modelId="{BBA32A5A-C95A-470A-97A8-843ECD8DDDC6}" type="parTrans" cxnId="{EE5C913A-A89A-4F2B-960A-CEAD188812A9}">
      <dgm:prSet/>
      <dgm:spPr/>
      <dgm:t>
        <a:bodyPr/>
        <a:lstStyle/>
        <a:p>
          <a:endParaRPr lang="en-US"/>
        </a:p>
      </dgm:t>
    </dgm:pt>
    <dgm:pt modelId="{4DBC4ADD-2F81-4C19-880F-3EAB908FE254}" type="sibTrans" cxnId="{EE5C913A-A89A-4F2B-960A-CEAD188812A9}">
      <dgm:prSet/>
      <dgm:spPr/>
      <dgm:t>
        <a:bodyPr/>
        <a:lstStyle/>
        <a:p>
          <a:endParaRPr lang="en-US"/>
        </a:p>
      </dgm:t>
    </dgm:pt>
    <dgm:pt modelId="{6E7CBD59-6DC2-4001-A54E-4A3E42412669}">
      <dgm:prSet custT="1"/>
      <dgm:spPr/>
      <dgm:t>
        <a:bodyPr/>
        <a:lstStyle/>
        <a:p>
          <a:pPr>
            <a:lnSpc>
              <a:spcPct val="100000"/>
            </a:lnSpc>
          </a:pPr>
          <a:r>
            <a:rPr lang="en-CA" sz="1200" b="1" dirty="0">
              <a:latin typeface="Calibri" panose="020F0502020204030204" pitchFamily="34" charset="0"/>
              <a:cs typeface="Calibri" panose="020F0502020204030204" pitchFamily="34" charset="0"/>
            </a:rPr>
            <a:t>Impact:</a:t>
          </a:r>
          <a:r>
            <a:rPr lang="en-CA" sz="1200" dirty="0">
              <a:latin typeface="Calibri" panose="020F0502020204030204" pitchFamily="34" charset="0"/>
              <a:cs typeface="Calibri" panose="020F0502020204030204" pitchFamily="34" charset="0"/>
            </a:rPr>
            <a:t> Offers a holistic view of personal finances, improving the practical application of learned financial skills​.</a:t>
          </a:r>
          <a:endParaRPr lang="en-US" sz="1200" dirty="0">
            <a:latin typeface="Calibri" panose="020F0502020204030204" pitchFamily="34" charset="0"/>
            <a:cs typeface="Calibri" panose="020F0502020204030204" pitchFamily="34" charset="0"/>
          </a:endParaRPr>
        </a:p>
      </dgm:t>
    </dgm:pt>
    <dgm:pt modelId="{0B0D44DA-9A7F-4737-95C6-46DED1AAD244}" type="parTrans" cxnId="{074EB8DA-F5BA-42D4-8B09-F883F7C19859}">
      <dgm:prSet/>
      <dgm:spPr/>
      <dgm:t>
        <a:bodyPr/>
        <a:lstStyle/>
        <a:p>
          <a:endParaRPr lang="en-US"/>
        </a:p>
      </dgm:t>
    </dgm:pt>
    <dgm:pt modelId="{FBD072AA-CC74-40A9-9433-100DA8821083}" type="sibTrans" cxnId="{074EB8DA-F5BA-42D4-8B09-F883F7C19859}">
      <dgm:prSet/>
      <dgm:spPr/>
      <dgm:t>
        <a:bodyPr/>
        <a:lstStyle/>
        <a:p>
          <a:endParaRPr lang="en-US"/>
        </a:p>
      </dgm:t>
    </dgm:pt>
    <dgm:pt modelId="{66513FF3-E090-4915-A12C-8A73C08B7BAA}">
      <dgm:prSet custT="1"/>
      <dgm:spPr/>
      <dgm:t>
        <a:bodyPr/>
        <a:lstStyle/>
        <a:p>
          <a:pPr>
            <a:lnSpc>
              <a:spcPct val="100000"/>
            </a:lnSpc>
            <a:defRPr b="1"/>
          </a:pPr>
          <a:r>
            <a:rPr lang="en-CA" sz="1200" b="1">
              <a:latin typeface="Calibri" panose="020F0502020204030204" pitchFamily="34" charset="0"/>
              <a:cs typeface="Calibri" panose="020F0502020204030204" pitchFamily="34" charset="0"/>
            </a:rPr>
            <a:t>Gamified Progress Tracking:</a:t>
          </a:r>
          <a:endParaRPr lang="en-US" sz="1200">
            <a:latin typeface="Calibri" panose="020F0502020204030204" pitchFamily="34" charset="0"/>
            <a:cs typeface="Calibri" panose="020F0502020204030204" pitchFamily="34" charset="0"/>
          </a:endParaRPr>
        </a:p>
      </dgm:t>
    </dgm:pt>
    <dgm:pt modelId="{8819D06B-C512-44BD-8FFA-6405111FAEC8}" type="parTrans" cxnId="{4E84FC8C-E901-4726-AB8B-BE8761632BD0}">
      <dgm:prSet/>
      <dgm:spPr/>
      <dgm:t>
        <a:bodyPr/>
        <a:lstStyle/>
        <a:p>
          <a:endParaRPr lang="en-US"/>
        </a:p>
      </dgm:t>
    </dgm:pt>
    <dgm:pt modelId="{2DC3AD0D-CF69-4E20-B750-28C8AE2B9938}" type="sibTrans" cxnId="{4E84FC8C-E901-4726-AB8B-BE8761632BD0}">
      <dgm:prSet/>
      <dgm:spPr/>
      <dgm:t>
        <a:bodyPr/>
        <a:lstStyle/>
        <a:p>
          <a:endParaRPr lang="en-US"/>
        </a:p>
      </dgm:t>
    </dgm:pt>
    <dgm:pt modelId="{0E265EEE-C259-4B3B-A6E7-C598981E869B}">
      <dgm:prSet custT="1"/>
      <dgm:spPr/>
      <dgm:t>
        <a:bodyPr/>
        <a:lstStyle/>
        <a:p>
          <a:pPr>
            <a:lnSpc>
              <a:spcPct val="100000"/>
            </a:lnSpc>
          </a:pPr>
          <a:r>
            <a:rPr lang="en-CA" sz="1200" b="1" dirty="0">
              <a:latin typeface="Calibri" panose="020F0502020204030204" pitchFamily="34" charset="0"/>
              <a:cs typeface="Calibri" panose="020F0502020204030204" pitchFamily="34" charset="0"/>
            </a:rPr>
            <a:t>Overview:</a:t>
          </a:r>
          <a:r>
            <a:rPr lang="en-CA" sz="1200" dirty="0">
              <a:latin typeface="Calibri" panose="020F0502020204030204" pitchFamily="34" charset="0"/>
              <a:cs typeface="Calibri" panose="020F0502020204030204" pitchFamily="34" charset="0"/>
            </a:rPr>
            <a:t> Features like quizzes, leaderboards, badges, and achievement tracking.</a:t>
          </a:r>
          <a:endParaRPr lang="en-US" sz="1200" dirty="0">
            <a:latin typeface="Calibri" panose="020F0502020204030204" pitchFamily="34" charset="0"/>
            <a:cs typeface="Calibri" panose="020F0502020204030204" pitchFamily="34" charset="0"/>
          </a:endParaRPr>
        </a:p>
      </dgm:t>
    </dgm:pt>
    <dgm:pt modelId="{C650C5E0-736C-47D7-81DC-1F256F45540A}" type="parTrans" cxnId="{80F5EC7F-1A87-4796-9AF1-7E1D769F8D8C}">
      <dgm:prSet/>
      <dgm:spPr/>
      <dgm:t>
        <a:bodyPr/>
        <a:lstStyle/>
        <a:p>
          <a:endParaRPr lang="en-US"/>
        </a:p>
      </dgm:t>
    </dgm:pt>
    <dgm:pt modelId="{FFBED00D-2522-4D4E-9175-BD68D6774C2E}" type="sibTrans" cxnId="{80F5EC7F-1A87-4796-9AF1-7E1D769F8D8C}">
      <dgm:prSet/>
      <dgm:spPr/>
      <dgm:t>
        <a:bodyPr/>
        <a:lstStyle/>
        <a:p>
          <a:endParaRPr lang="en-US"/>
        </a:p>
      </dgm:t>
    </dgm:pt>
    <dgm:pt modelId="{64EB5F73-D372-4580-9DC7-80944C070AD9}">
      <dgm:prSet custT="1"/>
      <dgm:spPr/>
      <dgm:t>
        <a:bodyPr/>
        <a:lstStyle/>
        <a:p>
          <a:pPr>
            <a:lnSpc>
              <a:spcPct val="100000"/>
            </a:lnSpc>
          </a:pPr>
          <a:r>
            <a:rPr lang="en-CA" sz="1200" b="1" dirty="0">
              <a:latin typeface="Calibri" panose="020F0502020204030204" pitchFamily="34" charset="0"/>
              <a:cs typeface="Calibri" panose="020F0502020204030204" pitchFamily="34" charset="0"/>
            </a:rPr>
            <a:t>Impact:</a:t>
          </a:r>
          <a:r>
            <a:rPr lang="en-CA" sz="1200" dirty="0">
              <a:latin typeface="Calibri" panose="020F0502020204030204" pitchFamily="34" charset="0"/>
              <a:cs typeface="Calibri" panose="020F0502020204030204" pitchFamily="34" charset="0"/>
            </a:rPr>
            <a:t> Motivates users to engage consistently, transforming learning into an interactive and rewarding experience​.</a:t>
          </a:r>
          <a:endParaRPr lang="en-US" sz="1200" dirty="0">
            <a:latin typeface="Calibri" panose="020F0502020204030204" pitchFamily="34" charset="0"/>
            <a:cs typeface="Calibri" panose="020F0502020204030204" pitchFamily="34" charset="0"/>
          </a:endParaRPr>
        </a:p>
      </dgm:t>
    </dgm:pt>
    <dgm:pt modelId="{A7B3BC7C-FBBC-4273-9F0C-F8D11559EDA1}" type="parTrans" cxnId="{5ACA5689-9BA1-4EAF-9424-BFAD1B1444E1}">
      <dgm:prSet/>
      <dgm:spPr/>
      <dgm:t>
        <a:bodyPr/>
        <a:lstStyle/>
        <a:p>
          <a:endParaRPr lang="en-US"/>
        </a:p>
      </dgm:t>
    </dgm:pt>
    <dgm:pt modelId="{49A741FC-10F1-4BE3-B3A1-195A0B859161}" type="sibTrans" cxnId="{5ACA5689-9BA1-4EAF-9424-BFAD1B1444E1}">
      <dgm:prSet/>
      <dgm:spPr/>
      <dgm:t>
        <a:bodyPr/>
        <a:lstStyle/>
        <a:p>
          <a:endParaRPr lang="en-US"/>
        </a:p>
      </dgm:t>
    </dgm:pt>
    <dgm:pt modelId="{EFF07752-2CFD-42C0-815B-E834A29444FD}" type="pres">
      <dgm:prSet presAssocID="{CD599B22-EE79-4DDF-8AFE-6F5FC9CA6A07}" presName="root" presStyleCnt="0">
        <dgm:presLayoutVars>
          <dgm:dir/>
          <dgm:resizeHandles val="exact"/>
        </dgm:presLayoutVars>
      </dgm:prSet>
      <dgm:spPr/>
    </dgm:pt>
    <dgm:pt modelId="{D76A5508-8945-40FE-8ECB-42E8C3BDBC0B}" type="pres">
      <dgm:prSet presAssocID="{4CF2F125-8717-4209-8311-FF6DBA487EAA}" presName="compNode" presStyleCnt="0"/>
      <dgm:spPr/>
    </dgm:pt>
    <dgm:pt modelId="{DA707798-DE59-4A47-9403-919204CC3F80}" type="pres">
      <dgm:prSet presAssocID="{4CF2F125-8717-4209-8311-FF6DBA487EA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room"/>
        </a:ext>
      </dgm:extLst>
    </dgm:pt>
    <dgm:pt modelId="{78FC1FA8-BD69-4251-922E-62AE9F9214F8}" type="pres">
      <dgm:prSet presAssocID="{4CF2F125-8717-4209-8311-FF6DBA487EAA}" presName="iconSpace" presStyleCnt="0"/>
      <dgm:spPr/>
    </dgm:pt>
    <dgm:pt modelId="{3ED096CA-0278-4299-B354-7D3645FB3586}" type="pres">
      <dgm:prSet presAssocID="{4CF2F125-8717-4209-8311-FF6DBA487EAA}" presName="parTx" presStyleLbl="revTx" presStyleIdx="0" presStyleCnt="10">
        <dgm:presLayoutVars>
          <dgm:chMax val="0"/>
          <dgm:chPref val="0"/>
        </dgm:presLayoutVars>
      </dgm:prSet>
      <dgm:spPr/>
    </dgm:pt>
    <dgm:pt modelId="{D79170E8-DA66-4784-AE70-CDE5ED45AA1E}" type="pres">
      <dgm:prSet presAssocID="{4CF2F125-8717-4209-8311-FF6DBA487EAA}" presName="txSpace" presStyleCnt="0"/>
      <dgm:spPr/>
    </dgm:pt>
    <dgm:pt modelId="{B347D5DA-50E1-46DA-8D80-FE1609CB066C}" type="pres">
      <dgm:prSet presAssocID="{4CF2F125-8717-4209-8311-FF6DBA487EAA}" presName="desTx" presStyleLbl="revTx" presStyleIdx="1" presStyleCnt="10">
        <dgm:presLayoutVars/>
      </dgm:prSet>
      <dgm:spPr/>
    </dgm:pt>
    <dgm:pt modelId="{14399E40-8BB3-4BAD-B88B-D7F2C33528C4}" type="pres">
      <dgm:prSet presAssocID="{7C4791BF-E5A7-44C3-9CA1-675C0A5D1AD0}" presName="sibTrans" presStyleCnt="0"/>
      <dgm:spPr/>
    </dgm:pt>
    <dgm:pt modelId="{58B04E45-E418-47AE-856B-1CC44F78E611}" type="pres">
      <dgm:prSet presAssocID="{B6517AEB-D5E7-46B5-8781-3156074C6885}" presName="compNode" presStyleCnt="0"/>
      <dgm:spPr/>
    </dgm:pt>
    <dgm:pt modelId="{CC211D0C-BACB-48C2-985D-CB3E9CF78AFB}" type="pres">
      <dgm:prSet presAssocID="{B6517AEB-D5E7-46B5-8781-3156074C688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ud Computing"/>
        </a:ext>
      </dgm:extLst>
    </dgm:pt>
    <dgm:pt modelId="{8CEB894D-0337-4165-8FAA-813B00F1CBAC}" type="pres">
      <dgm:prSet presAssocID="{B6517AEB-D5E7-46B5-8781-3156074C6885}" presName="iconSpace" presStyleCnt="0"/>
      <dgm:spPr/>
    </dgm:pt>
    <dgm:pt modelId="{6DC2B0F5-D68B-428E-910E-B637C4DB549E}" type="pres">
      <dgm:prSet presAssocID="{B6517AEB-D5E7-46B5-8781-3156074C6885}" presName="parTx" presStyleLbl="revTx" presStyleIdx="2" presStyleCnt="10">
        <dgm:presLayoutVars>
          <dgm:chMax val="0"/>
          <dgm:chPref val="0"/>
        </dgm:presLayoutVars>
      </dgm:prSet>
      <dgm:spPr/>
    </dgm:pt>
    <dgm:pt modelId="{938D4170-9152-4230-B225-033B9A43AB8E}" type="pres">
      <dgm:prSet presAssocID="{B6517AEB-D5E7-46B5-8781-3156074C6885}" presName="txSpace" presStyleCnt="0"/>
      <dgm:spPr/>
    </dgm:pt>
    <dgm:pt modelId="{47103BF1-629A-454B-82E2-9BFD8BCC2355}" type="pres">
      <dgm:prSet presAssocID="{B6517AEB-D5E7-46B5-8781-3156074C6885}" presName="desTx" presStyleLbl="revTx" presStyleIdx="3" presStyleCnt="10">
        <dgm:presLayoutVars/>
      </dgm:prSet>
      <dgm:spPr/>
    </dgm:pt>
    <dgm:pt modelId="{01A318C9-3BAE-452F-9820-F8FAA42CA0B6}" type="pres">
      <dgm:prSet presAssocID="{18C77B41-CB6C-433E-915F-29DBC57FAA17}" presName="sibTrans" presStyleCnt="0"/>
      <dgm:spPr/>
    </dgm:pt>
    <dgm:pt modelId="{F8ED84B4-AE40-417B-8EE1-DA87B3639766}" type="pres">
      <dgm:prSet presAssocID="{67C1F375-0DEB-47C6-835E-355CAE2494E0}" presName="compNode" presStyleCnt="0"/>
      <dgm:spPr/>
    </dgm:pt>
    <dgm:pt modelId="{3FA0F2EF-AC5A-47F9-8FDA-41DE372A9A67}" type="pres">
      <dgm:prSet presAssocID="{67C1F375-0DEB-47C6-835E-355CAE2494E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E1885B14-8908-4DFB-B71C-35BFD0A40481}" type="pres">
      <dgm:prSet presAssocID="{67C1F375-0DEB-47C6-835E-355CAE2494E0}" presName="iconSpace" presStyleCnt="0"/>
      <dgm:spPr/>
    </dgm:pt>
    <dgm:pt modelId="{8A806129-32AA-43F5-9F38-6FE713C0162B}" type="pres">
      <dgm:prSet presAssocID="{67C1F375-0DEB-47C6-835E-355CAE2494E0}" presName="parTx" presStyleLbl="revTx" presStyleIdx="4" presStyleCnt="10">
        <dgm:presLayoutVars>
          <dgm:chMax val="0"/>
          <dgm:chPref val="0"/>
        </dgm:presLayoutVars>
      </dgm:prSet>
      <dgm:spPr/>
    </dgm:pt>
    <dgm:pt modelId="{A3119B5E-5378-419C-A12C-8B55BA4CED05}" type="pres">
      <dgm:prSet presAssocID="{67C1F375-0DEB-47C6-835E-355CAE2494E0}" presName="txSpace" presStyleCnt="0"/>
      <dgm:spPr/>
    </dgm:pt>
    <dgm:pt modelId="{752FE0AE-D782-4D5E-9896-729CC5AF6DA5}" type="pres">
      <dgm:prSet presAssocID="{67C1F375-0DEB-47C6-835E-355CAE2494E0}" presName="desTx" presStyleLbl="revTx" presStyleIdx="5" presStyleCnt="10">
        <dgm:presLayoutVars/>
      </dgm:prSet>
      <dgm:spPr/>
    </dgm:pt>
    <dgm:pt modelId="{007E0BAF-CECB-4B3C-B341-496CCA208BDB}" type="pres">
      <dgm:prSet presAssocID="{64058415-8D13-4FA4-8CC0-63AB4E85C9FB}" presName="sibTrans" presStyleCnt="0"/>
      <dgm:spPr/>
    </dgm:pt>
    <dgm:pt modelId="{06780232-06DD-45E9-892D-A9EAB3D436CC}" type="pres">
      <dgm:prSet presAssocID="{0E0F1DC4-C8B2-4333-AE81-E25A0466FE3F}" presName="compNode" presStyleCnt="0"/>
      <dgm:spPr/>
    </dgm:pt>
    <dgm:pt modelId="{43ED5565-8D9D-4E7F-A8D9-5EA48668ACB6}" type="pres">
      <dgm:prSet presAssocID="{0E0F1DC4-C8B2-4333-AE81-E25A0466FE3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iggy Bank"/>
        </a:ext>
      </dgm:extLst>
    </dgm:pt>
    <dgm:pt modelId="{8000A96E-CF90-451D-80E2-720428456EE9}" type="pres">
      <dgm:prSet presAssocID="{0E0F1DC4-C8B2-4333-AE81-E25A0466FE3F}" presName="iconSpace" presStyleCnt="0"/>
      <dgm:spPr/>
    </dgm:pt>
    <dgm:pt modelId="{D38B23D8-8271-4F89-A44F-C9E63B00BF5F}" type="pres">
      <dgm:prSet presAssocID="{0E0F1DC4-C8B2-4333-AE81-E25A0466FE3F}" presName="parTx" presStyleLbl="revTx" presStyleIdx="6" presStyleCnt="10">
        <dgm:presLayoutVars>
          <dgm:chMax val="0"/>
          <dgm:chPref val="0"/>
        </dgm:presLayoutVars>
      </dgm:prSet>
      <dgm:spPr/>
    </dgm:pt>
    <dgm:pt modelId="{D21AAA7B-60DE-4C37-AC99-AFC512A51559}" type="pres">
      <dgm:prSet presAssocID="{0E0F1DC4-C8B2-4333-AE81-E25A0466FE3F}" presName="txSpace" presStyleCnt="0"/>
      <dgm:spPr/>
    </dgm:pt>
    <dgm:pt modelId="{61AEF545-F25E-44F8-B14F-EEB1FBFAC336}" type="pres">
      <dgm:prSet presAssocID="{0E0F1DC4-C8B2-4333-AE81-E25A0466FE3F}" presName="desTx" presStyleLbl="revTx" presStyleIdx="7" presStyleCnt="10">
        <dgm:presLayoutVars/>
      </dgm:prSet>
      <dgm:spPr/>
    </dgm:pt>
    <dgm:pt modelId="{F87A3D4E-F754-40F3-BA76-54661AEF846C}" type="pres">
      <dgm:prSet presAssocID="{C41E5493-EE76-40BA-BB79-C3D6E3F265E0}" presName="sibTrans" presStyleCnt="0"/>
      <dgm:spPr/>
    </dgm:pt>
    <dgm:pt modelId="{B9E6DB80-CCC1-4772-ABAC-E1BDA9981250}" type="pres">
      <dgm:prSet presAssocID="{66513FF3-E090-4915-A12C-8A73C08B7BAA}" presName="compNode" presStyleCnt="0"/>
      <dgm:spPr/>
    </dgm:pt>
    <dgm:pt modelId="{9F408FEC-7436-4A0A-92BC-2315EF8590D8}" type="pres">
      <dgm:prSet presAssocID="{66513FF3-E090-4915-A12C-8A73C08B7BA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iploma"/>
        </a:ext>
      </dgm:extLst>
    </dgm:pt>
    <dgm:pt modelId="{541805A8-BB96-46DD-B47F-963B23B2AB4E}" type="pres">
      <dgm:prSet presAssocID="{66513FF3-E090-4915-A12C-8A73C08B7BAA}" presName="iconSpace" presStyleCnt="0"/>
      <dgm:spPr/>
    </dgm:pt>
    <dgm:pt modelId="{4D92EC1A-B5CF-4146-A46D-E4139CD5459D}" type="pres">
      <dgm:prSet presAssocID="{66513FF3-E090-4915-A12C-8A73C08B7BAA}" presName="parTx" presStyleLbl="revTx" presStyleIdx="8" presStyleCnt="10">
        <dgm:presLayoutVars>
          <dgm:chMax val="0"/>
          <dgm:chPref val="0"/>
        </dgm:presLayoutVars>
      </dgm:prSet>
      <dgm:spPr/>
    </dgm:pt>
    <dgm:pt modelId="{816DA7E7-2657-46B4-BE37-89D12CA5E3C6}" type="pres">
      <dgm:prSet presAssocID="{66513FF3-E090-4915-A12C-8A73C08B7BAA}" presName="txSpace" presStyleCnt="0"/>
      <dgm:spPr/>
    </dgm:pt>
    <dgm:pt modelId="{F71DFAA4-46EC-41AE-92E8-4E04BF1115A3}" type="pres">
      <dgm:prSet presAssocID="{66513FF3-E090-4915-A12C-8A73C08B7BAA}" presName="desTx" presStyleLbl="revTx" presStyleIdx="9" presStyleCnt="10">
        <dgm:presLayoutVars/>
      </dgm:prSet>
      <dgm:spPr/>
    </dgm:pt>
  </dgm:ptLst>
  <dgm:cxnLst>
    <dgm:cxn modelId="{6398C703-8775-4E16-8668-C0EAD60DEA21}" srcId="{CD599B22-EE79-4DDF-8AFE-6F5FC9CA6A07}" destId="{4CF2F125-8717-4209-8311-FF6DBA487EAA}" srcOrd="0" destOrd="0" parTransId="{684B1F64-E795-42B8-856B-FB161CD9D669}" sibTransId="{7C4791BF-E5A7-44C3-9CA1-675C0A5D1AD0}"/>
    <dgm:cxn modelId="{706E1607-1CAA-48A9-B0B3-CAB68B6D3291}" type="presOf" srcId="{505BDBC2-786A-46B3-965F-7BD159BD2EE3}" destId="{61AEF545-F25E-44F8-B14F-EEB1FBFAC336}" srcOrd="0" destOrd="0" presId="urn:microsoft.com/office/officeart/2018/2/layout/IconLabelDescriptionList"/>
    <dgm:cxn modelId="{059C4A0B-F7E1-4DCB-BAE6-350D4E4724FE}" type="presOf" srcId="{CD599B22-EE79-4DDF-8AFE-6F5FC9CA6A07}" destId="{EFF07752-2CFD-42C0-815B-E834A29444FD}" srcOrd="0" destOrd="0" presId="urn:microsoft.com/office/officeart/2018/2/layout/IconLabelDescriptionList"/>
    <dgm:cxn modelId="{20332D0C-E689-4CB6-B688-1E1B4B465192}" type="presOf" srcId="{F27E8018-D2E8-470D-A902-CE1897BF4C76}" destId="{752FE0AE-D782-4D5E-9896-729CC5AF6DA5}" srcOrd="0" destOrd="0" presId="urn:microsoft.com/office/officeart/2018/2/layout/IconLabelDescriptionList"/>
    <dgm:cxn modelId="{C8C02811-6277-4626-9542-E44BCBF0CC54}" type="presOf" srcId="{28FF701A-7D52-4B8B-A2FC-47C20773C8FD}" destId="{B347D5DA-50E1-46DA-8D80-FE1609CB066C}" srcOrd="0" destOrd="0" presId="urn:microsoft.com/office/officeart/2018/2/layout/IconLabelDescriptionList"/>
    <dgm:cxn modelId="{84A74D1D-9755-49F6-9D1E-331BDDB54D84}" type="presOf" srcId="{7AD39F29-03E3-49E8-A9E4-9F264D9BB412}" destId="{B347D5DA-50E1-46DA-8D80-FE1609CB066C}" srcOrd="0" destOrd="1" presId="urn:microsoft.com/office/officeart/2018/2/layout/IconLabelDescriptionList"/>
    <dgm:cxn modelId="{46224B20-73EE-4071-A503-71EF00238E48}" srcId="{B6517AEB-D5E7-46B5-8781-3156074C6885}" destId="{6A540396-3853-49CB-855A-CA6EC89123BA}" srcOrd="0" destOrd="0" parTransId="{8C44A112-F061-4E60-8A5E-0300A60D4041}" sibTransId="{5B38E19C-424E-4D46-AE59-1038EEAB0AD9}"/>
    <dgm:cxn modelId="{EE5C913A-A89A-4F2B-960A-CEAD188812A9}" srcId="{0E0F1DC4-C8B2-4333-AE81-E25A0466FE3F}" destId="{505BDBC2-786A-46B3-965F-7BD159BD2EE3}" srcOrd="0" destOrd="0" parTransId="{BBA32A5A-C95A-470A-97A8-843ECD8DDDC6}" sibTransId="{4DBC4ADD-2F81-4C19-880F-3EAB908FE254}"/>
    <dgm:cxn modelId="{6C2B8B60-9F90-49B7-BDFE-6A4869EDECC3}" srcId="{67C1F375-0DEB-47C6-835E-355CAE2494E0}" destId="{67A17594-8B35-4C69-AD64-9529C64D3A1E}" srcOrd="1" destOrd="0" parTransId="{395C9ED4-6BD7-4D54-887E-7D34C4F74D09}" sibTransId="{B07147C5-0B35-44B1-9EDD-9F4E913E8639}"/>
    <dgm:cxn modelId="{5B885362-B636-4DAA-8157-1A3A66AF4D04}" type="presOf" srcId="{67A17594-8B35-4C69-AD64-9529C64D3A1E}" destId="{752FE0AE-D782-4D5E-9896-729CC5AF6DA5}" srcOrd="0" destOrd="1" presId="urn:microsoft.com/office/officeart/2018/2/layout/IconLabelDescriptionList"/>
    <dgm:cxn modelId="{B8F1E463-7290-4B11-AEAA-0A53DBCB2A59}" type="presOf" srcId="{6E7CBD59-6DC2-4001-A54E-4A3E42412669}" destId="{61AEF545-F25E-44F8-B14F-EEB1FBFAC336}" srcOrd="0" destOrd="1" presId="urn:microsoft.com/office/officeart/2018/2/layout/IconLabelDescriptionList"/>
    <dgm:cxn modelId="{840DC748-E0E9-4DE1-BD29-C77D940BC465}" type="presOf" srcId="{B6517AEB-D5E7-46B5-8781-3156074C6885}" destId="{6DC2B0F5-D68B-428E-910E-B637C4DB549E}" srcOrd="0" destOrd="0" presId="urn:microsoft.com/office/officeart/2018/2/layout/IconLabelDescriptionList"/>
    <dgm:cxn modelId="{B1D5A554-A003-4D8E-8A15-3844E9F36CD0}" srcId="{CD599B22-EE79-4DDF-8AFE-6F5FC9CA6A07}" destId="{67C1F375-0DEB-47C6-835E-355CAE2494E0}" srcOrd="2" destOrd="0" parTransId="{C522B61F-7373-4C2E-B1D6-2EC7FCB176E0}" sibTransId="{64058415-8D13-4FA4-8CC0-63AB4E85C9FB}"/>
    <dgm:cxn modelId="{80F5EC7F-1A87-4796-9AF1-7E1D769F8D8C}" srcId="{66513FF3-E090-4915-A12C-8A73C08B7BAA}" destId="{0E265EEE-C259-4B3B-A6E7-C598981E869B}" srcOrd="0" destOrd="0" parTransId="{C650C5E0-736C-47D7-81DC-1F256F45540A}" sibTransId="{FFBED00D-2522-4D4E-9175-BD68D6774C2E}"/>
    <dgm:cxn modelId="{5ACA5689-9BA1-4EAF-9424-BFAD1B1444E1}" srcId="{66513FF3-E090-4915-A12C-8A73C08B7BAA}" destId="{64EB5F73-D372-4580-9DC7-80944C070AD9}" srcOrd="1" destOrd="0" parTransId="{A7B3BC7C-FBBC-4273-9F0C-F8D11559EDA1}" sibTransId="{49A741FC-10F1-4BE3-B3A1-195A0B859161}"/>
    <dgm:cxn modelId="{4E84FC8C-E901-4726-AB8B-BE8761632BD0}" srcId="{CD599B22-EE79-4DDF-8AFE-6F5FC9CA6A07}" destId="{66513FF3-E090-4915-A12C-8A73C08B7BAA}" srcOrd="4" destOrd="0" parTransId="{8819D06B-C512-44BD-8FFA-6405111FAEC8}" sibTransId="{2DC3AD0D-CF69-4E20-B750-28C8AE2B9938}"/>
    <dgm:cxn modelId="{86CBFEA2-98C9-4C21-AE0B-FBA08B739F69}" type="presOf" srcId="{0E0F1DC4-C8B2-4333-AE81-E25A0466FE3F}" destId="{D38B23D8-8271-4F89-A44F-C9E63B00BF5F}" srcOrd="0" destOrd="0" presId="urn:microsoft.com/office/officeart/2018/2/layout/IconLabelDescriptionList"/>
    <dgm:cxn modelId="{68ED15A8-5924-4EFF-B855-6193E13DFE4B}" srcId="{B6517AEB-D5E7-46B5-8781-3156074C6885}" destId="{B2FAEDCE-D7E3-45D4-A37A-53222098EC66}" srcOrd="1" destOrd="0" parTransId="{75DADAFF-265C-4749-B0F2-B4075C92867F}" sibTransId="{C56C2E35-8588-48B8-AD1A-BBF22AB2C4F5}"/>
    <dgm:cxn modelId="{0B7354AA-E917-4395-B6E3-50D2EB55090A}" srcId="{CD599B22-EE79-4DDF-8AFE-6F5FC9CA6A07}" destId="{0E0F1DC4-C8B2-4333-AE81-E25A0466FE3F}" srcOrd="3" destOrd="0" parTransId="{E1D508E1-18E0-468C-AE4E-9A15732E03F6}" sibTransId="{C41E5493-EE76-40BA-BB79-C3D6E3F265E0}"/>
    <dgm:cxn modelId="{03B4B0B9-A50B-4401-A6A6-E65FFA9E8942}" type="presOf" srcId="{4CF2F125-8717-4209-8311-FF6DBA487EAA}" destId="{3ED096CA-0278-4299-B354-7D3645FB3586}" srcOrd="0" destOrd="0" presId="urn:microsoft.com/office/officeart/2018/2/layout/IconLabelDescriptionList"/>
    <dgm:cxn modelId="{1A2002BF-A239-455C-9449-B884181D1CF5}" type="presOf" srcId="{6A540396-3853-49CB-855A-CA6EC89123BA}" destId="{47103BF1-629A-454B-82E2-9BFD8BCC2355}" srcOrd="0" destOrd="0" presId="urn:microsoft.com/office/officeart/2018/2/layout/IconLabelDescriptionList"/>
    <dgm:cxn modelId="{175F28CA-6E69-4277-A59E-59FB084DCE36}" type="presOf" srcId="{67C1F375-0DEB-47C6-835E-355CAE2494E0}" destId="{8A806129-32AA-43F5-9F38-6FE713C0162B}" srcOrd="0" destOrd="0" presId="urn:microsoft.com/office/officeart/2018/2/layout/IconLabelDescriptionList"/>
    <dgm:cxn modelId="{9DB207CB-4C71-4788-8A4A-2FE101CCCEC6}" srcId="{67C1F375-0DEB-47C6-835E-355CAE2494E0}" destId="{F27E8018-D2E8-470D-A902-CE1897BF4C76}" srcOrd="0" destOrd="0" parTransId="{6F97789B-5FCB-4790-8F51-CFEB3A3CB4DA}" sibTransId="{A92631D8-40BA-4A71-8E3E-1DEFE2DC3916}"/>
    <dgm:cxn modelId="{2D4428CE-E0BE-482F-BAF8-44AC87620E46}" type="presOf" srcId="{64EB5F73-D372-4580-9DC7-80944C070AD9}" destId="{F71DFAA4-46EC-41AE-92E8-4E04BF1115A3}" srcOrd="0" destOrd="1" presId="urn:microsoft.com/office/officeart/2018/2/layout/IconLabelDescriptionList"/>
    <dgm:cxn modelId="{8CED2ED1-8208-401E-9078-FEF6A3DC739A}" type="presOf" srcId="{B2FAEDCE-D7E3-45D4-A37A-53222098EC66}" destId="{47103BF1-629A-454B-82E2-9BFD8BCC2355}" srcOrd="0" destOrd="1" presId="urn:microsoft.com/office/officeart/2018/2/layout/IconLabelDescriptionList"/>
    <dgm:cxn modelId="{FDD3F6D3-50B9-463A-8C82-7C91B08E469A}" type="presOf" srcId="{0E265EEE-C259-4B3B-A6E7-C598981E869B}" destId="{F71DFAA4-46EC-41AE-92E8-4E04BF1115A3}" srcOrd="0" destOrd="0" presId="urn:microsoft.com/office/officeart/2018/2/layout/IconLabelDescriptionList"/>
    <dgm:cxn modelId="{074EB8DA-F5BA-42D4-8B09-F883F7C19859}" srcId="{0E0F1DC4-C8B2-4333-AE81-E25A0466FE3F}" destId="{6E7CBD59-6DC2-4001-A54E-4A3E42412669}" srcOrd="1" destOrd="0" parTransId="{0B0D44DA-9A7F-4737-95C6-46DED1AAD244}" sibTransId="{FBD072AA-CC74-40A9-9433-100DA8821083}"/>
    <dgm:cxn modelId="{84AD3BE5-EBDD-4611-963D-E0C30599A69E}" type="presOf" srcId="{66513FF3-E090-4915-A12C-8A73C08B7BAA}" destId="{4D92EC1A-B5CF-4146-A46D-E4139CD5459D}" srcOrd="0" destOrd="0" presId="urn:microsoft.com/office/officeart/2018/2/layout/IconLabelDescriptionList"/>
    <dgm:cxn modelId="{1C8658ED-4616-4BD2-8676-8A39C348DB83}" srcId="{4CF2F125-8717-4209-8311-FF6DBA487EAA}" destId="{28FF701A-7D52-4B8B-A2FC-47C20773C8FD}" srcOrd="0" destOrd="0" parTransId="{95AD46D9-EAFE-4108-A050-DD4C68EA2DF8}" sibTransId="{EABEA5F3-19B8-48FB-92E4-633D240B5C4D}"/>
    <dgm:cxn modelId="{205B9BF0-1616-42CB-88F5-56C863B7CB21}" srcId="{CD599B22-EE79-4DDF-8AFE-6F5FC9CA6A07}" destId="{B6517AEB-D5E7-46B5-8781-3156074C6885}" srcOrd="1" destOrd="0" parTransId="{B6719593-E495-43BB-90B0-9AC55A4EAD1B}" sibTransId="{18C77B41-CB6C-433E-915F-29DBC57FAA17}"/>
    <dgm:cxn modelId="{82FC29FA-8F27-424F-95D3-2EEDF703DF25}" srcId="{4CF2F125-8717-4209-8311-FF6DBA487EAA}" destId="{7AD39F29-03E3-49E8-A9E4-9F264D9BB412}" srcOrd="1" destOrd="0" parTransId="{52141C91-360D-4D83-B11B-F0858F002E52}" sibTransId="{F48B01B6-985E-493F-8DDE-F40C3EA672A7}"/>
    <dgm:cxn modelId="{4F81C645-12B7-472F-80C4-7CF294490162}" type="presParOf" srcId="{EFF07752-2CFD-42C0-815B-E834A29444FD}" destId="{D76A5508-8945-40FE-8ECB-42E8C3BDBC0B}" srcOrd="0" destOrd="0" presId="urn:microsoft.com/office/officeart/2018/2/layout/IconLabelDescriptionList"/>
    <dgm:cxn modelId="{C429CC8C-E059-4ECE-9546-D6612D0BC597}" type="presParOf" srcId="{D76A5508-8945-40FE-8ECB-42E8C3BDBC0B}" destId="{DA707798-DE59-4A47-9403-919204CC3F80}" srcOrd="0" destOrd="0" presId="urn:microsoft.com/office/officeart/2018/2/layout/IconLabelDescriptionList"/>
    <dgm:cxn modelId="{3770F625-A854-4042-970A-874248D7D5A9}" type="presParOf" srcId="{D76A5508-8945-40FE-8ECB-42E8C3BDBC0B}" destId="{78FC1FA8-BD69-4251-922E-62AE9F9214F8}" srcOrd="1" destOrd="0" presId="urn:microsoft.com/office/officeart/2018/2/layout/IconLabelDescriptionList"/>
    <dgm:cxn modelId="{73302127-D644-448A-A604-C425FB71AA79}" type="presParOf" srcId="{D76A5508-8945-40FE-8ECB-42E8C3BDBC0B}" destId="{3ED096CA-0278-4299-B354-7D3645FB3586}" srcOrd="2" destOrd="0" presId="urn:microsoft.com/office/officeart/2018/2/layout/IconLabelDescriptionList"/>
    <dgm:cxn modelId="{94E23351-F228-4FBE-BCB5-D1D27F606428}" type="presParOf" srcId="{D76A5508-8945-40FE-8ECB-42E8C3BDBC0B}" destId="{D79170E8-DA66-4784-AE70-CDE5ED45AA1E}" srcOrd="3" destOrd="0" presId="urn:microsoft.com/office/officeart/2018/2/layout/IconLabelDescriptionList"/>
    <dgm:cxn modelId="{D963988A-11B1-4823-BF17-3F7895926FF0}" type="presParOf" srcId="{D76A5508-8945-40FE-8ECB-42E8C3BDBC0B}" destId="{B347D5DA-50E1-46DA-8D80-FE1609CB066C}" srcOrd="4" destOrd="0" presId="urn:microsoft.com/office/officeart/2018/2/layout/IconLabelDescriptionList"/>
    <dgm:cxn modelId="{8732FE2A-7B67-41B6-9682-EEAF103E31C0}" type="presParOf" srcId="{EFF07752-2CFD-42C0-815B-E834A29444FD}" destId="{14399E40-8BB3-4BAD-B88B-D7F2C33528C4}" srcOrd="1" destOrd="0" presId="urn:microsoft.com/office/officeart/2018/2/layout/IconLabelDescriptionList"/>
    <dgm:cxn modelId="{AF715E27-8B77-42D1-852C-CB3D09A266ED}" type="presParOf" srcId="{EFF07752-2CFD-42C0-815B-E834A29444FD}" destId="{58B04E45-E418-47AE-856B-1CC44F78E611}" srcOrd="2" destOrd="0" presId="urn:microsoft.com/office/officeart/2018/2/layout/IconLabelDescriptionList"/>
    <dgm:cxn modelId="{A3222F81-BFE4-468C-8DB9-D5E1CF0516B6}" type="presParOf" srcId="{58B04E45-E418-47AE-856B-1CC44F78E611}" destId="{CC211D0C-BACB-48C2-985D-CB3E9CF78AFB}" srcOrd="0" destOrd="0" presId="urn:microsoft.com/office/officeart/2018/2/layout/IconLabelDescriptionList"/>
    <dgm:cxn modelId="{0A040D5C-6B8E-4124-A090-6445AB017F83}" type="presParOf" srcId="{58B04E45-E418-47AE-856B-1CC44F78E611}" destId="{8CEB894D-0337-4165-8FAA-813B00F1CBAC}" srcOrd="1" destOrd="0" presId="urn:microsoft.com/office/officeart/2018/2/layout/IconLabelDescriptionList"/>
    <dgm:cxn modelId="{0E9AEBB9-B743-4D10-9DC4-1C30427B8B8D}" type="presParOf" srcId="{58B04E45-E418-47AE-856B-1CC44F78E611}" destId="{6DC2B0F5-D68B-428E-910E-B637C4DB549E}" srcOrd="2" destOrd="0" presId="urn:microsoft.com/office/officeart/2018/2/layout/IconLabelDescriptionList"/>
    <dgm:cxn modelId="{4A0F64F8-57BA-45FA-A0AA-CB6C8E3E38BE}" type="presParOf" srcId="{58B04E45-E418-47AE-856B-1CC44F78E611}" destId="{938D4170-9152-4230-B225-033B9A43AB8E}" srcOrd="3" destOrd="0" presId="urn:microsoft.com/office/officeart/2018/2/layout/IconLabelDescriptionList"/>
    <dgm:cxn modelId="{CE6A5321-3816-4F5A-AAB8-4DF79F04C4BD}" type="presParOf" srcId="{58B04E45-E418-47AE-856B-1CC44F78E611}" destId="{47103BF1-629A-454B-82E2-9BFD8BCC2355}" srcOrd="4" destOrd="0" presId="urn:microsoft.com/office/officeart/2018/2/layout/IconLabelDescriptionList"/>
    <dgm:cxn modelId="{4CBE4C4F-1D25-41A8-9797-D5B937BE2325}" type="presParOf" srcId="{EFF07752-2CFD-42C0-815B-E834A29444FD}" destId="{01A318C9-3BAE-452F-9820-F8FAA42CA0B6}" srcOrd="3" destOrd="0" presId="urn:microsoft.com/office/officeart/2018/2/layout/IconLabelDescriptionList"/>
    <dgm:cxn modelId="{F0E96E19-5D8E-46A8-8C7D-F5AD701A99A8}" type="presParOf" srcId="{EFF07752-2CFD-42C0-815B-E834A29444FD}" destId="{F8ED84B4-AE40-417B-8EE1-DA87B3639766}" srcOrd="4" destOrd="0" presId="urn:microsoft.com/office/officeart/2018/2/layout/IconLabelDescriptionList"/>
    <dgm:cxn modelId="{1C88A8B3-6969-44A1-B43F-DE9D47078266}" type="presParOf" srcId="{F8ED84B4-AE40-417B-8EE1-DA87B3639766}" destId="{3FA0F2EF-AC5A-47F9-8FDA-41DE372A9A67}" srcOrd="0" destOrd="0" presId="urn:microsoft.com/office/officeart/2018/2/layout/IconLabelDescriptionList"/>
    <dgm:cxn modelId="{58B3DEEB-B167-4E33-A289-F8E35D512708}" type="presParOf" srcId="{F8ED84B4-AE40-417B-8EE1-DA87B3639766}" destId="{E1885B14-8908-4DFB-B71C-35BFD0A40481}" srcOrd="1" destOrd="0" presId="urn:microsoft.com/office/officeart/2018/2/layout/IconLabelDescriptionList"/>
    <dgm:cxn modelId="{72119CB1-DC04-41B6-B7A2-98575B6BFC3D}" type="presParOf" srcId="{F8ED84B4-AE40-417B-8EE1-DA87B3639766}" destId="{8A806129-32AA-43F5-9F38-6FE713C0162B}" srcOrd="2" destOrd="0" presId="urn:microsoft.com/office/officeart/2018/2/layout/IconLabelDescriptionList"/>
    <dgm:cxn modelId="{B70935DB-E1F8-4879-AAA1-6E910F27A255}" type="presParOf" srcId="{F8ED84B4-AE40-417B-8EE1-DA87B3639766}" destId="{A3119B5E-5378-419C-A12C-8B55BA4CED05}" srcOrd="3" destOrd="0" presId="urn:microsoft.com/office/officeart/2018/2/layout/IconLabelDescriptionList"/>
    <dgm:cxn modelId="{1B9E6656-B052-434C-8C15-824387264BE8}" type="presParOf" srcId="{F8ED84B4-AE40-417B-8EE1-DA87B3639766}" destId="{752FE0AE-D782-4D5E-9896-729CC5AF6DA5}" srcOrd="4" destOrd="0" presId="urn:microsoft.com/office/officeart/2018/2/layout/IconLabelDescriptionList"/>
    <dgm:cxn modelId="{B63C034C-D0F7-4F64-BAC7-527F84CD7660}" type="presParOf" srcId="{EFF07752-2CFD-42C0-815B-E834A29444FD}" destId="{007E0BAF-CECB-4B3C-B341-496CCA208BDB}" srcOrd="5" destOrd="0" presId="urn:microsoft.com/office/officeart/2018/2/layout/IconLabelDescriptionList"/>
    <dgm:cxn modelId="{91AC71BB-E0F8-4614-A2AB-01AE408CD339}" type="presParOf" srcId="{EFF07752-2CFD-42C0-815B-E834A29444FD}" destId="{06780232-06DD-45E9-892D-A9EAB3D436CC}" srcOrd="6" destOrd="0" presId="urn:microsoft.com/office/officeart/2018/2/layout/IconLabelDescriptionList"/>
    <dgm:cxn modelId="{2EC03684-A2A9-4E3F-91B3-22C64D8C79DB}" type="presParOf" srcId="{06780232-06DD-45E9-892D-A9EAB3D436CC}" destId="{43ED5565-8D9D-4E7F-A8D9-5EA48668ACB6}" srcOrd="0" destOrd="0" presId="urn:microsoft.com/office/officeart/2018/2/layout/IconLabelDescriptionList"/>
    <dgm:cxn modelId="{4DB514EB-4902-4AF0-A453-8465CE7505B6}" type="presParOf" srcId="{06780232-06DD-45E9-892D-A9EAB3D436CC}" destId="{8000A96E-CF90-451D-80E2-720428456EE9}" srcOrd="1" destOrd="0" presId="urn:microsoft.com/office/officeart/2018/2/layout/IconLabelDescriptionList"/>
    <dgm:cxn modelId="{C1817C95-82BE-42FD-9E7C-A7EAF6AF5B4E}" type="presParOf" srcId="{06780232-06DD-45E9-892D-A9EAB3D436CC}" destId="{D38B23D8-8271-4F89-A44F-C9E63B00BF5F}" srcOrd="2" destOrd="0" presId="urn:microsoft.com/office/officeart/2018/2/layout/IconLabelDescriptionList"/>
    <dgm:cxn modelId="{14E00EE5-0330-44DF-835B-CE35E3F91AAC}" type="presParOf" srcId="{06780232-06DD-45E9-892D-A9EAB3D436CC}" destId="{D21AAA7B-60DE-4C37-AC99-AFC512A51559}" srcOrd="3" destOrd="0" presId="urn:microsoft.com/office/officeart/2018/2/layout/IconLabelDescriptionList"/>
    <dgm:cxn modelId="{D33893C1-AAC4-4F16-9552-EB5A28C3C9CE}" type="presParOf" srcId="{06780232-06DD-45E9-892D-A9EAB3D436CC}" destId="{61AEF545-F25E-44F8-B14F-EEB1FBFAC336}" srcOrd="4" destOrd="0" presId="urn:microsoft.com/office/officeart/2018/2/layout/IconLabelDescriptionList"/>
    <dgm:cxn modelId="{719ABDD0-8D71-4858-AAAF-5CFBD88A0040}" type="presParOf" srcId="{EFF07752-2CFD-42C0-815B-E834A29444FD}" destId="{F87A3D4E-F754-40F3-BA76-54661AEF846C}" srcOrd="7" destOrd="0" presId="urn:microsoft.com/office/officeart/2018/2/layout/IconLabelDescriptionList"/>
    <dgm:cxn modelId="{5388424D-C696-4E23-8D23-41FB48ACF051}" type="presParOf" srcId="{EFF07752-2CFD-42C0-815B-E834A29444FD}" destId="{B9E6DB80-CCC1-4772-ABAC-E1BDA9981250}" srcOrd="8" destOrd="0" presId="urn:microsoft.com/office/officeart/2018/2/layout/IconLabelDescriptionList"/>
    <dgm:cxn modelId="{5994706C-1837-4CD0-856E-D16F77C4254E}" type="presParOf" srcId="{B9E6DB80-CCC1-4772-ABAC-E1BDA9981250}" destId="{9F408FEC-7436-4A0A-92BC-2315EF8590D8}" srcOrd="0" destOrd="0" presId="urn:microsoft.com/office/officeart/2018/2/layout/IconLabelDescriptionList"/>
    <dgm:cxn modelId="{DFAC5507-5461-437F-9E8F-E1D9A449DC37}" type="presParOf" srcId="{B9E6DB80-CCC1-4772-ABAC-E1BDA9981250}" destId="{541805A8-BB96-46DD-B47F-963B23B2AB4E}" srcOrd="1" destOrd="0" presId="urn:microsoft.com/office/officeart/2018/2/layout/IconLabelDescriptionList"/>
    <dgm:cxn modelId="{F749919B-BB05-4F02-BED9-0E09BEF8E53B}" type="presParOf" srcId="{B9E6DB80-CCC1-4772-ABAC-E1BDA9981250}" destId="{4D92EC1A-B5CF-4146-A46D-E4139CD5459D}" srcOrd="2" destOrd="0" presId="urn:microsoft.com/office/officeart/2018/2/layout/IconLabelDescriptionList"/>
    <dgm:cxn modelId="{B3294218-73BB-48CB-BE37-EE780DEFFB8A}" type="presParOf" srcId="{B9E6DB80-CCC1-4772-ABAC-E1BDA9981250}" destId="{816DA7E7-2657-46B4-BE37-89D12CA5E3C6}" srcOrd="3" destOrd="0" presId="urn:microsoft.com/office/officeart/2018/2/layout/IconLabelDescriptionList"/>
    <dgm:cxn modelId="{5FEE4732-E1A0-492E-915E-55F46704F81D}" type="presParOf" srcId="{B9E6DB80-CCC1-4772-ABAC-E1BDA9981250}" destId="{F71DFAA4-46EC-41AE-92E8-4E04BF1115A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6B8AD0-CF2E-4173-B2D1-F1C60AE43862}" type="doc">
      <dgm:prSet loTypeId="urn:microsoft.com/office/officeart/2018/2/layout/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03A2E0E-2EC4-4F38-A367-A955EB9ABC17}">
      <dgm:prSet/>
      <dgm:spPr/>
      <dgm:t>
        <a:bodyPr/>
        <a:lstStyle/>
        <a:p>
          <a:pPr>
            <a:lnSpc>
              <a:spcPct val="100000"/>
            </a:lnSpc>
            <a:defRPr b="1"/>
          </a:pPr>
          <a:r>
            <a:rPr lang="en-US" b="1"/>
            <a:t>Technical Risks:</a:t>
          </a:r>
          <a:endParaRPr lang="en-US"/>
        </a:p>
      </dgm:t>
    </dgm:pt>
    <dgm:pt modelId="{2C94224F-6390-4CAB-8B4A-3D871C08CA15}" type="parTrans" cxnId="{50F485F6-14C8-4516-BEC5-BD24E9A6F505}">
      <dgm:prSet/>
      <dgm:spPr/>
      <dgm:t>
        <a:bodyPr/>
        <a:lstStyle/>
        <a:p>
          <a:endParaRPr lang="en-US"/>
        </a:p>
      </dgm:t>
    </dgm:pt>
    <dgm:pt modelId="{44B95430-F3B1-422B-BCEA-5574039A3C20}" type="sibTrans" cxnId="{50F485F6-14C8-4516-BEC5-BD24E9A6F505}">
      <dgm:prSet/>
      <dgm:spPr/>
      <dgm:t>
        <a:bodyPr/>
        <a:lstStyle/>
        <a:p>
          <a:endParaRPr lang="en-US"/>
        </a:p>
      </dgm:t>
    </dgm:pt>
    <dgm:pt modelId="{04EE46B0-DE16-49B2-846A-4F467FA253E6}">
      <dgm:prSet/>
      <dgm:spPr/>
      <dgm:t>
        <a:bodyPr/>
        <a:lstStyle/>
        <a:p>
          <a:pPr>
            <a:lnSpc>
              <a:spcPct val="100000"/>
            </a:lnSpc>
          </a:pPr>
          <a:r>
            <a:rPr lang="en-US" dirty="0"/>
            <a:t>Financial literacy Implementation Challenges</a:t>
          </a:r>
        </a:p>
      </dgm:t>
    </dgm:pt>
    <dgm:pt modelId="{E9035829-B38A-48ED-ACA5-84400312EF99}" type="parTrans" cxnId="{7563B235-8A25-4D60-9666-E887D3C36E6D}">
      <dgm:prSet/>
      <dgm:spPr/>
      <dgm:t>
        <a:bodyPr/>
        <a:lstStyle/>
        <a:p>
          <a:endParaRPr lang="en-US"/>
        </a:p>
      </dgm:t>
    </dgm:pt>
    <dgm:pt modelId="{2E87A327-82F8-4733-9BAB-8D506D603FD3}" type="sibTrans" cxnId="{7563B235-8A25-4D60-9666-E887D3C36E6D}">
      <dgm:prSet/>
      <dgm:spPr/>
      <dgm:t>
        <a:bodyPr/>
        <a:lstStyle/>
        <a:p>
          <a:endParaRPr lang="en-US"/>
        </a:p>
      </dgm:t>
    </dgm:pt>
    <dgm:pt modelId="{AB03AF7D-AF76-44E8-B1B4-354A9E2F82BB}">
      <dgm:prSet/>
      <dgm:spPr/>
      <dgm:t>
        <a:bodyPr/>
        <a:lstStyle/>
        <a:p>
          <a:pPr>
            <a:lnSpc>
              <a:spcPct val="100000"/>
            </a:lnSpc>
          </a:pPr>
          <a:r>
            <a:rPr lang="en-US"/>
            <a:t>Scalability Concerns</a:t>
          </a:r>
        </a:p>
      </dgm:t>
    </dgm:pt>
    <dgm:pt modelId="{79EE599F-FF50-4CC9-A945-E0473AEF9619}" type="parTrans" cxnId="{90EBCC63-C6A5-4151-BA84-8639407EB1A2}">
      <dgm:prSet/>
      <dgm:spPr/>
      <dgm:t>
        <a:bodyPr/>
        <a:lstStyle/>
        <a:p>
          <a:endParaRPr lang="en-US"/>
        </a:p>
      </dgm:t>
    </dgm:pt>
    <dgm:pt modelId="{C3EAC2D7-D949-4347-B3EC-48D811179415}" type="sibTrans" cxnId="{90EBCC63-C6A5-4151-BA84-8639407EB1A2}">
      <dgm:prSet/>
      <dgm:spPr/>
      <dgm:t>
        <a:bodyPr/>
        <a:lstStyle/>
        <a:p>
          <a:endParaRPr lang="en-US"/>
        </a:p>
      </dgm:t>
    </dgm:pt>
    <dgm:pt modelId="{0A777DFF-8BE0-48C2-B966-70830D551E47}">
      <dgm:prSet/>
      <dgm:spPr/>
      <dgm:t>
        <a:bodyPr/>
        <a:lstStyle/>
        <a:p>
          <a:pPr>
            <a:lnSpc>
              <a:spcPct val="100000"/>
            </a:lnSpc>
          </a:pPr>
          <a:r>
            <a:rPr lang="en-US"/>
            <a:t>Data Security</a:t>
          </a:r>
        </a:p>
      </dgm:t>
    </dgm:pt>
    <dgm:pt modelId="{88D45574-5453-4A22-ABE5-73A4B9EB48DF}" type="parTrans" cxnId="{BC28E5A9-EEAD-4D28-83B6-86A96ACE8138}">
      <dgm:prSet/>
      <dgm:spPr/>
      <dgm:t>
        <a:bodyPr/>
        <a:lstStyle/>
        <a:p>
          <a:endParaRPr lang="en-US"/>
        </a:p>
      </dgm:t>
    </dgm:pt>
    <dgm:pt modelId="{D40C6097-B6DE-45F3-9FAB-E227F576FB84}" type="sibTrans" cxnId="{BC28E5A9-EEAD-4D28-83B6-86A96ACE8138}">
      <dgm:prSet/>
      <dgm:spPr/>
      <dgm:t>
        <a:bodyPr/>
        <a:lstStyle/>
        <a:p>
          <a:endParaRPr lang="en-US"/>
        </a:p>
      </dgm:t>
    </dgm:pt>
    <dgm:pt modelId="{9B325723-1F44-4B49-B07B-6DEFC3D9E659}">
      <dgm:prSet/>
      <dgm:spPr/>
      <dgm:t>
        <a:bodyPr/>
        <a:lstStyle/>
        <a:p>
          <a:pPr>
            <a:lnSpc>
              <a:spcPct val="100000"/>
            </a:lnSpc>
          </a:pPr>
          <a:r>
            <a:rPr lang="en-US"/>
            <a:t>Content Development Challenges</a:t>
          </a:r>
        </a:p>
      </dgm:t>
    </dgm:pt>
    <dgm:pt modelId="{106D3EE0-91F2-4F13-840B-EEB8A8D5943A}" type="parTrans" cxnId="{E0D77C43-E87B-4D6B-BB2D-91B83426B555}">
      <dgm:prSet/>
      <dgm:spPr/>
      <dgm:t>
        <a:bodyPr/>
        <a:lstStyle/>
        <a:p>
          <a:endParaRPr lang="en-US"/>
        </a:p>
      </dgm:t>
    </dgm:pt>
    <dgm:pt modelId="{45270DA8-F215-4FBD-87B6-B7B49198BA39}" type="sibTrans" cxnId="{E0D77C43-E87B-4D6B-BB2D-91B83426B555}">
      <dgm:prSet/>
      <dgm:spPr/>
      <dgm:t>
        <a:bodyPr/>
        <a:lstStyle/>
        <a:p>
          <a:endParaRPr lang="en-US"/>
        </a:p>
      </dgm:t>
    </dgm:pt>
    <dgm:pt modelId="{FB821F63-B3C3-4D25-97EB-2672EE7391CA}">
      <dgm:prSet/>
      <dgm:spPr/>
      <dgm:t>
        <a:bodyPr/>
        <a:lstStyle/>
        <a:p>
          <a:pPr>
            <a:lnSpc>
              <a:spcPct val="100000"/>
            </a:lnSpc>
            <a:defRPr b="1"/>
          </a:pPr>
          <a:r>
            <a:rPr lang="en-US" b="1"/>
            <a:t>Operational Risks:</a:t>
          </a:r>
          <a:endParaRPr lang="en-US"/>
        </a:p>
      </dgm:t>
    </dgm:pt>
    <dgm:pt modelId="{69CB22C6-D323-4455-A596-249FA6D16B4D}" type="parTrans" cxnId="{BF423990-48DC-4B75-B60C-B6DBD309BA55}">
      <dgm:prSet/>
      <dgm:spPr/>
      <dgm:t>
        <a:bodyPr/>
        <a:lstStyle/>
        <a:p>
          <a:endParaRPr lang="en-US"/>
        </a:p>
      </dgm:t>
    </dgm:pt>
    <dgm:pt modelId="{A5DEB2DA-7CC6-47E6-AD2D-02170FFA24B4}" type="sibTrans" cxnId="{BF423990-48DC-4B75-B60C-B6DBD309BA55}">
      <dgm:prSet/>
      <dgm:spPr/>
      <dgm:t>
        <a:bodyPr/>
        <a:lstStyle/>
        <a:p>
          <a:endParaRPr lang="en-US"/>
        </a:p>
      </dgm:t>
    </dgm:pt>
    <dgm:pt modelId="{9AD0F079-BE7D-4BE9-B4C1-CD66615B3B9E}">
      <dgm:prSet/>
      <dgm:spPr/>
      <dgm:t>
        <a:bodyPr/>
        <a:lstStyle/>
        <a:p>
          <a:pPr>
            <a:lnSpc>
              <a:spcPct val="100000"/>
            </a:lnSpc>
          </a:pPr>
          <a:r>
            <a:rPr lang="en-US"/>
            <a:t>User Engagement</a:t>
          </a:r>
        </a:p>
      </dgm:t>
    </dgm:pt>
    <dgm:pt modelId="{3658F0BA-B547-4FCF-A158-4F780D19F4E9}" type="parTrans" cxnId="{D4FD2C13-B0AE-4C9D-BE22-7FE03D791AC2}">
      <dgm:prSet/>
      <dgm:spPr/>
      <dgm:t>
        <a:bodyPr/>
        <a:lstStyle/>
        <a:p>
          <a:endParaRPr lang="en-US"/>
        </a:p>
      </dgm:t>
    </dgm:pt>
    <dgm:pt modelId="{427D8763-17C6-453C-9109-E7720EF58363}" type="sibTrans" cxnId="{D4FD2C13-B0AE-4C9D-BE22-7FE03D791AC2}">
      <dgm:prSet/>
      <dgm:spPr/>
      <dgm:t>
        <a:bodyPr/>
        <a:lstStyle/>
        <a:p>
          <a:endParaRPr lang="en-US"/>
        </a:p>
      </dgm:t>
    </dgm:pt>
    <dgm:pt modelId="{9AE8D535-0317-4ABA-B647-2642848C9BA0}">
      <dgm:prSet/>
      <dgm:spPr/>
      <dgm:t>
        <a:bodyPr/>
        <a:lstStyle/>
        <a:p>
          <a:pPr>
            <a:lnSpc>
              <a:spcPct val="100000"/>
            </a:lnSpc>
          </a:pPr>
          <a:r>
            <a:rPr lang="en-US"/>
            <a:t>Content Management</a:t>
          </a:r>
        </a:p>
      </dgm:t>
    </dgm:pt>
    <dgm:pt modelId="{E5004E7B-33B9-4DCF-8189-1CEC63507BD5}" type="parTrans" cxnId="{2D1EC6C2-18A7-47B8-9551-AA836DFD1F25}">
      <dgm:prSet/>
      <dgm:spPr/>
      <dgm:t>
        <a:bodyPr/>
        <a:lstStyle/>
        <a:p>
          <a:endParaRPr lang="en-US"/>
        </a:p>
      </dgm:t>
    </dgm:pt>
    <dgm:pt modelId="{0FB8202C-6F17-44BC-8A52-2FE55348A39C}" type="sibTrans" cxnId="{2D1EC6C2-18A7-47B8-9551-AA836DFD1F25}">
      <dgm:prSet/>
      <dgm:spPr/>
      <dgm:t>
        <a:bodyPr/>
        <a:lstStyle/>
        <a:p>
          <a:endParaRPr lang="en-US"/>
        </a:p>
      </dgm:t>
    </dgm:pt>
    <dgm:pt modelId="{D2C69287-D28C-4C66-A0C1-C34BEE72B416}">
      <dgm:prSet/>
      <dgm:spPr/>
      <dgm:t>
        <a:bodyPr/>
        <a:lstStyle/>
        <a:p>
          <a:pPr>
            <a:lnSpc>
              <a:spcPct val="100000"/>
            </a:lnSpc>
          </a:pPr>
          <a:r>
            <a:rPr lang="en-US"/>
            <a:t>Technical Support</a:t>
          </a:r>
        </a:p>
      </dgm:t>
    </dgm:pt>
    <dgm:pt modelId="{5308D60D-6192-47F1-9D15-21DE606F6474}" type="parTrans" cxnId="{A65750A9-9EEF-4EB8-ADF8-96F918945D37}">
      <dgm:prSet/>
      <dgm:spPr/>
      <dgm:t>
        <a:bodyPr/>
        <a:lstStyle/>
        <a:p>
          <a:endParaRPr lang="en-US"/>
        </a:p>
      </dgm:t>
    </dgm:pt>
    <dgm:pt modelId="{9F0A9016-3B4D-42B8-A38F-ABD049F6E74C}" type="sibTrans" cxnId="{A65750A9-9EEF-4EB8-ADF8-96F918945D37}">
      <dgm:prSet/>
      <dgm:spPr/>
      <dgm:t>
        <a:bodyPr/>
        <a:lstStyle/>
        <a:p>
          <a:endParaRPr lang="en-US"/>
        </a:p>
      </dgm:t>
    </dgm:pt>
    <dgm:pt modelId="{3DD375C3-8954-40B2-AD30-C0B0301A16BE}">
      <dgm:prSet/>
      <dgm:spPr/>
      <dgm:t>
        <a:bodyPr/>
        <a:lstStyle/>
        <a:p>
          <a:pPr>
            <a:lnSpc>
              <a:spcPct val="100000"/>
            </a:lnSpc>
          </a:pPr>
          <a:r>
            <a:rPr lang="en-US"/>
            <a:t>Community Building</a:t>
          </a:r>
        </a:p>
      </dgm:t>
    </dgm:pt>
    <dgm:pt modelId="{5535CCCB-0189-47EE-AD5D-7AEDF56B3C00}" type="parTrans" cxnId="{DFEB1D0A-1402-4F1F-8D46-C7E49D4C947D}">
      <dgm:prSet/>
      <dgm:spPr/>
      <dgm:t>
        <a:bodyPr/>
        <a:lstStyle/>
        <a:p>
          <a:endParaRPr lang="en-US"/>
        </a:p>
      </dgm:t>
    </dgm:pt>
    <dgm:pt modelId="{29C038D6-B19B-4798-85D7-D6D35357C1D4}" type="sibTrans" cxnId="{DFEB1D0A-1402-4F1F-8D46-C7E49D4C947D}">
      <dgm:prSet/>
      <dgm:spPr/>
      <dgm:t>
        <a:bodyPr/>
        <a:lstStyle/>
        <a:p>
          <a:endParaRPr lang="en-US"/>
        </a:p>
      </dgm:t>
    </dgm:pt>
    <dgm:pt modelId="{644766F2-7C08-410B-AD59-ABC2C8BEEB96}">
      <dgm:prSet/>
      <dgm:spPr/>
      <dgm:t>
        <a:bodyPr/>
        <a:lstStyle/>
        <a:p>
          <a:pPr>
            <a:lnSpc>
              <a:spcPct val="100000"/>
            </a:lnSpc>
            <a:defRPr b="1"/>
          </a:pPr>
          <a:r>
            <a:rPr lang="en-US"/>
            <a:t>Economic Risks:</a:t>
          </a:r>
        </a:p>
      </dgm:t>
    </dgm:pt>
    <dgm:pt modelId="{D24FA78E-A5A6-42DF-A36F-6C045FA2C853}" type="parTrans" cxnId="{AA50464D-B4E0-4361-A623-2843F8C33E5B}">
      <dgm:prSet/>
      <dgm:spPr/>
      <dgm:t>
        <a:bodyPr/>
        <a:lstStyle/>
        <a:p>
          <a:endParaRPr lang="en-US"/>
        </a:p>
      </dgm:t>
    </dgm:pt>
    <dgm:pt modelId="{2273C96A-48E4-4683-8764-9F927B5218BD}" type="sibTrans" cxnId="{AA50464D-B4E0-4361-A623-2843F8C33E5B}">
      <dgm:prSet/>
      <dgm:spPr/>
      <dgm:t>
        <a:bodyPr/>
        <a:lstStyle/>
        <a:p>
          <a:endParaRPr lang="en-US"/>
        </a:p>
      </dgm:t>
    </dgm:pt>
    <dgm:pt modelId="{29EF88AB-DE58-47FB-95F2-CED53B5EA1AA}">
      <dgm:prSet/>
      <dgm:spPr/>
      <dgm:t>
        <a:bodyPr/>
        <a:lstStyle/>
        <a:p>
          <a:pPr>
            <a:lnSpc>
              <a:spcPct val="100000"/>
            </a:lnSpc>
          </a:pPr>
          <a:r>
            <a:rPr lang="en-US"/>
            <a:t>Budget Constraints</a:t>
          </a:r>
        </a:p>
      </dgm:t>
    </dgm:pt>
    <dgm:pt modelId="{246345E7-EE5C-4D11-8921-F9B4B6173967}" type="parTrans" cxnId="{2B76AE91-FD0B-425B-B589-1E334D56CDB1}">
      <dgm:prSet/>
      <dgm:spPr/>
      <dgm:t>
        <a:bodyPr/>
        <a:lstStyle/>
        <a:p>
          <a:endParaRPr lang="en-US"/>
        </a:p>
      </dgm:t>
    </dgm:pt>
    <dgm:pt modelId="{026502A3-FCFB-41D3-8205-73464DB1807C}" type="sibTrans" cxnId="{2B76AE91-FD0B-425B-B589-1E334D56CDB1}">
      <dgm:prSet/>
      <dgm:spPr/>
      <dgm:t>
        <a:bodyPr/>
        <a:lstStyle/>
        <a:p>
          <a:endParaRPr lang="en-US"/>
        </a:p>
      </dgm:t>
    </dgm:pt>
    <dgm:pt modelId="{32FAFFC7-9060-41DF-BDE2-8086BD0C2492}">
      <dgm:prSet/>
      <dgm:spPr/>
      <dgm:t>
        <a:bodyPr/>
        <a:lstStyle/>
        <a:p>
          <a:pPr>
            <a:lnSpc>
              <a:spcPct val="100000"/>
            </a:lnSpc>
          </a:pPr>
          <a:r>
            <a:rPr lang="en-US"/>
            <a:t>Monetization Strategy</a:t>
          </a:r>
        </a:p>
      </dgm:t>
    </dgm:pt>
    <dgm:pt modelId="{B9B0FBAC-4C5B-47A9-97E5-5CB1754F22F6}" type="parTrans" cxnId="{B29DF86E-9964-41D9-AA99-08B781DF3B6F}">
      <dgm:prSet/>
      <dgm:spPr/>
      <dgm:t>
        <a:bodyPr/>
        <a:lstStyle/>
        <a:p>
          <a:endParaRPr lang="en-US"/>
        </a:p>
      </dgm:t>
    </dgm:pt>
    <dgm:pt modelId="{764CCD5E-6A74-4905-BF93-C6441EC99C6C}" type="sibTrans" cxnId="{B29DF86E-9964-41D9-AA99-08B781DF3B6F}">
      <dgm:prSet/>
      <dgm:spPr/>
      <dgm:t>
        <a:bodyPr/>
        <a:lstStyle/>
        <a:p>
          <a:endParaRPr lang="en-US"/>
        </a:p>
      </dgm:t>
    </dgm:pt>
    <dgm:pt modelId="{A3FC6745-7342-4CE8-9670-ABACFF81B1AB}">
      <dgm:prSet/>
      <dgm:spPr/>
      <dgm:t>
        <a:bodyPr/>
        <a:lstStyle/>
        <a:p>
          <a:pPr>
            <a:lnSpc>
              <a:spcPct val="100000"/>
            </a:lnSpc>
          </a:pPr>
          <a:r>
            <a:rPr lang="en-US"/>
            <a:t>Market Competition</a:t>
          </a:r>
        </a:p>
      </dgm:t>
    </dgm:pt>
    <dgm:pt modelId="{2875F7F0-09CF-4D23-9B84-87AECBEDB40E}" type="parTrans" cxnId="{61E8FDC2-C708-460E-B004-3BD6220705B3}">
      <dgm:prSet/>
      <dgm:spPr/>
      <dgm:t>
        <a:bodyPr/>
        <a:lstStyle/>
        <a:p>
          <a:endParaRPr lang="en-US"/>
        </a:p>
      </dgm:t>
    </dgm:pt>
    <dgm:pt modelId="{5F7FAD4D-044E-4BBB-821F-302E0B7DC477}" type="sibTrans" cxnId="{61E8FDC2-C708-460E-B004-3BD6220705B3}">
      <dgm:prSet/>
      <dgm:spPr/>
      <dgm:t>
        <a:bodyPr/>
        <a:lstStyle/>
        <a:p>
          <a:endParaRPr lang="en-US"/>
        </a:p>
      </dgm:t>
    </dgm:pt>
    <dgm:pt modelId="{A9DAFAB8-3077-445E-94C0-5A0D2BC4C266}">
      <dgm:prSet/>
      <dgm:spPr/>
      <dgm:t>
        <a:bodyPr/>
        <a:lstStyle/>
        <a:p>
          <a:pPr>
            <a:lnSpc>
              <a:spcPct val="100000"/>
            </a:lnSpc>
            <a:defRPr b="1"/>
          </a:pPr>
          <a:r>
            <a:rPr lang="en-US"/>
            <a:t>Legal and Compliance Risks:</a:t>
          </a:r>
        </a:p>
      </dgm:t>
    </dgm:pt>
    <dgm:pt modelId="{B93EEA60-1D67-4B7D-81EC-F03B66A52909}" type="parTrans" cxnId="{3EAF5B55-C431-42F1-A946-DDFE9202F5BF}">
      <dgm:prSet/>
      <dgm:spPr/>
      <dgm:t>
        <a:bodyPr/>
        <a:lstStyle/>
        <a:p>
          <a:endParaRPr lang="en-US"/>
        </a:p>
      </dgm:t>
    </dgm:pt>
    <dgm:pt modelId="{47D1EBD8-A930-4347-9F45-1012AA3B0017}" type="sibTrans" cxnId="{3EAF5B55-C431-42F1-A946-DDFE9202F5BF}">
      <dgm:prSet/>
      <dgm:spPr/>
      <dgm:t>
        <a:bodyPr/>
        <a:lstStyle/>
        <a:p>
          <a:endParaRPr lang="en-US"/>
        </a:p>
      </dgm:t>
    </dgm:pt>
    <dgm:pt modelId="{819AC464-FE60-481F-96AD-D74E43252373}">
      <dgm:prSet/>
      <dgm:spPr/>
      <dgm:t>
        <a:bodyPr/>
        <a:lstStyle/>
        <a:p>
          <a:pPr>
            <a:lnSpc>
              <a:spcPct val="100000"/>
            </a:lnSpc>
          </a:pPr>
          <a:r>
            <a:rPr lang="en-US"/>
            <a:t>Data Privacy Regulations</a:t>
          </a:r>
        </a:p>
      </dgm:t>
    </dgm:pt>
    <dgm:pt modelId="{3DB54DF9-8415-4F84-8392-6B0C8B9D278B}" type="parTrans" cxnId="{F8337577-7A10-40F7-890D-9672EB5530CB}">
      <dgm:prSet/>
      <dgm:spPr/>
      <dgm:t>
        <a:bodyPr/>
        <a:lstStyle/>
        <a:p>
          <a:endParaRPr lang="en-US"/>
        </a:p>
      </dgm:t>
    </dgm:pt>
    <dgm:pt modelId="{5E0851E4-A42E-4205-9FDA-21B0F2825E67}" type="sibTrans" cxnId="{F8337577-7A10-40F7-890D-9672EB5530CB}">
      <dgm:prSet/>
      <dgm:spPr/>
      <dgm:t>
        <a:bodyPr/>
        <a:lstStyle/>
        <a:p>
          <a:endParaRPr lang="en-US"/>
        </a:p>
      </dgm:t>
    </dgm:pt>
    <dgm:pt modelId="{4BB2C1CA-9AF7-4C47-8431-01E8AFF1BD84}">
      <dgm:prSet/>
      <dgm:spPr/>
      <dgm:t>
        <a:bodyPr/>
        <a:lstStyle/>
        <a:p>
          <a:pPr>
            <a:lnSpc>
              <a:spcPct val="100000"/>
            </a:lnSpc>
          </a:pPr>
          <a:r>
            <a:rPr lang="en-US"/>
            <a:t>Intellectual Property Rights</a:t>
          </a:r>
        </a:p>
      </dgm:t>
    </dgm:pt>
    <dgm:pt modelId="{C0F46E02-6C64-4164-A622-E94838520AC9}" type="parTrans" cxnId="{4811E528-6B94-435D-A959-220C16F9FFC9}">
      <dgm:prSet/>
      <dgm:spPr/>
      <dgm:t>
        <a:bodyPr/>
        <a:lstStyle/>
        <a:p>
          <a:endParaRPr lang="en-US"/>
        </a:p>
      </dgm:t>
    </dgm:pt>
    <dgm:pt modelId="{6C5A9EB6-3DBB-4569-B991-F50069EF69BE}" type="sibTrans" cxnId="{4811E528-6B94-435D-A959-220C16F9FFC9}">
      <dgm:prSet/>
      <dgm:spPr/>
      <dgm:t>
        <a:bodyPr/>
        <a:lstStyle/>
        <a:p>
          <a:endParaRPr lang="en-US"/>
        </a:p>
      </dgm:t>
    </dgm:pt>
    <dgm:pt modelId="{E3CCDF26-B0FB-4902-B123-21B3D06436C5}">
      <dgm:prSet/>
      <dgm:spPr/>
      <dgm:t>
        <a:bodyPr/>
        <a:lstStyle/>
        <a:p>
          <a:pPr>
            <a:lnSpc>
              <a:spcPct val="100000"/>
            </a:lnSpc>
          </a:pPr>
          <a:r>
            <a:rPr lang="en-US"/>
            <a:t>Accessibility Compliance</a:t>
          </a:r>
        </a:p>
      </dgm:t>
    </dgm:pt>
    <dgm:pt modelId="{64BB1EA1-58D4-44BE-BA18-DE02A2ACB7CF}" type="parTrans" cxnId="{EFFB5680-7149-43F7-8DAB-7DADD99B0A0F}">
      <dgm:prSet/>
      <dgm:spPr/>
      <dgm:t>
        <a:bodyPr/>
        <a:lstStyle/>
        <a:p>
          <a:endParaRPr lang="en-US"/>
        </a:p>
      </dgm:t>
    </dgm:pt>
    <dgm:pt modelId="{60B85914-DA7E-4B54-8E36-1A90BB2EA492}" type="sibTrans" cxnId="{EFFB5680-7149-43F7-8DAB-7DADD99B0A0F}">
      <dgm:prSet/>
      <dgm:spPr/>
      <dgm:t>
        <a:bodyPr/>
        <a:lstStyle/>
        <a:p>
          <a:endParaRPr lang="en-US"/>
        </a:p>
      </dgm:t>
    </dgm:pt>
    <dgm:pt modelId="{E408E095-66B4-4146-9855-4ED01274229F}">
      <dgm:prSet/>
      <dgm:spPr/>
      <dgm:t>
        <a:bodyPr/>
        <a:lstStyle/>
        <a:p>
          <a:pPr>
            <a:lnSpc>
              <a:spcPct val="100000"/>
            </a:lnSpc>
            <a:defRPr b="1"/>
          </a:pPr>
          <a:r>
            <a:rPr lang="en-US"/>
            <a:t>User Experience Risks:</a:t>
          </a:r>
        </a:p>
      </dgm:t>
    </dgm:pt>
    <dgm:pt modelId="{D077765E-3ABF-4DB0-A879-ECB44156B6E2}" type="parTrans" cxnId="{784FB62C-2741-414F-A795-5ECA3B366004}">
      <dgm:prSet/>
      <dgm:spPr/>
      <dgm:t>
        <a:bodyPr/>
        <a:lstStyle/>
        <a:p>
          <a:endParaRPr lang="en-US"/>
        </a:p>
      </dgm:t>
    </dgm:pt>
    <dgm:pt modelId="{9C5E211B-0F14-4340-8531-2EADA53DF7B5}" type="sibTrans" cxnId="{784FB62C-2741-414F-A795-5ECA3B366004}">
      <dgm:prSet/>
      <dgm:spPr/>
      <dgm:t>
        <a:bodyPr/>
        <a:lstStyle/>
        <a:p>
          <a:endParaRPr lang="en-US"/>
        </a:p>
      </dgm:t>
    </dgm:pt>
    <dgm:pt modelId="{6E782B58-4870-4AB8-B337-CC6920506A9C}">
      <dgm:prSet/>
      <dgm:spPr/>
      <dgm:t>
        <a:bodyPr/>
        <a:lstStyle/>
        <a:p>
          <a:pPr>
            <a:lnSpc>
              <a:spcPct val="100000"/>
            </a:lnSpc>
          </a:pPr>
          <a:r>
            <a:rPr lang="en-US"/>
            <a:t>Usability Issues</a:t>
          </a:r>
        </a:p>
      </dgm:t>
    </dgm:pt>
    <dgm:pt modelId="{C8B879B5-CD58-48E5-B747-13CD3AD81169}" type="parTrans" cxnId="{CEF5979B-8243-45C2-965A-03F718343177}">
      <dgm:prSet/>
      <dgm:spPr/>
      <dgm:t>
        <a:bodyPr/>
        <a:lstStyle/>
        <a:p>
          <a:endParaRPr lang="en-US"/>
        </a:p>
      </dgm:t>
    </dgm:pt>
    <dgm:pt modelId="{34AC0979-A59C-4CED-BE43-3C2C68269ADE}" type="sibTrans" cxnId="{CEF5979B-8243-45C2-965A-03F718343177}">
      <dgm:prSet/>
      <dgm:spPr/>
      <dgm:t>
        <a:bodyPr/>
        <a:lstStyle/>
        <a:p>
          <a:endParaRPr lang="en-US"/>
        </a:p>
      </dgm:t>
    </dgm:pt>
    <dgm:pt modelId="{3DEB032C-A99D-4CA4-AFAA-71CC05201F69}">
      <dgm:prSet/>
      <dgm:spPr/>
      <dgm:t>
        <a:bodyPr/>
        <a:lstStyle/>
        <a:p>
          <a:pPr>
            <a:lnSpc>
              <a:spcPct val="100000"/>
            </a:lnSpc>
          </a:pPr>
          <a:r>
            <a:rPr lang="en-US"/>
            <a:t>Feedback Mechanisms</a:t>
          </a:r>
        </a:p>
      </dgm:t>
    </dgm:pt>
    <dgm:pt modelId="{3D79AA16-DEB0-4FFF-923E-BDDA865997F3}" type="parTrans" cxnId="{D894CFE9-DE0D-4FA7-91F9-A10AFE9E671C}">
      <dgm:prSet/>
      <dgm:spPr/>
      <dgm:t>
        <a:bodyPr/>
        <a:lstStyle/>
        <a:p>
          <a:endParaRPr lang="en-US"/>
        </a:p>
      </dgm:t>
    </dgm:pt>
    <dgm:pt modelId="{3B972BBD-2185-4D60-9A96-BFDB8847599E}" type="sibTrans" cxnId="{D894CFE9-DE0D-4FA7-91F9-A10AFE9E671C}">
      <dgm:prSet/>
      <dgm:spPr/>
      <dgm:t>
        <a:bodyPr/>
        <a:lstStyle/>
        <a:p>
          <a:endParaRPr lang="en-US"/>
        </a:p>
      </dgm:t>
    </dgm:pt>
    <dgm:pt modelId="{3CA5A9AC-F3ED-4E45-A254-308E17F43C03}">
      <dgm:prSet/>
      <dgm:spPr/>
      <dgm:t>
        <a:bodyPr/>
        <a:lstStyle/>
        <a:p>
          <a:pPr>
            <a:lnSpc>
              <a:spcPct val="100000"/>
            </a:lnSpc>
          </a:pPr>
          <a:r>
            <a:rPr lang="en-US"/>
            <a:t>Content Relevance</a:t>
          </a:r>
          <a:br>
            <a:rPr lang="en-US"/>
          </a:br>
          <a:endParaRPr lang="en-US"/>
        </a:p>
      </dgm:t>
    </dgm:pt>
    <dgm:pt modelId="{A5B50107-D340-4095-9955-2519561CD2A1}" type="parTrans" cxnId="{70F978AA-AB45-44D1-8178-9F6345AE56F5}">
      <dgm:prSet/>
      <dgm:spPr/>
      <dgm:t>
        <a:bodyPr/>
        <a:lstStyle/>
        <a:p>
          <a:endParaRPr lang="en-US"/>
        </a:p>
      </dgm:t>
    </dgm:pt>
    <dgm:pt modelId="{A219D237-08FB-4C7A-99EE-335FB8623D3A}" type="sibTrans" cxnId="{70F978AA-AB45-44D1-8178-9F6345AE56F5}">
      <dgm:prSet/>
      <dgm:spPr/>
      <dgm:t>
        <a:bodyPr/>
        <a:lstStyle/>
        <a:p>
          <a:endParaRPr lang="en-US"/>
        </a:p>
      </dgm:t>
    </dgm:pt>
    <dgm:pt modelId="{923FC28B-8631-4022-8A11-7C6CF234EBF9}" type="pres">
      <dgm:prSet presAssocID="{0D6B8AD0-CF2E-4173-B2D1-F1C60AE43862}" presName="root" presStyleCnt="0">
        <dgm:presLayoutVars>
          <dgm:dir/>
          <dgm:resizeHandles val="exact"/>
        </dgm:presLayoutVars>
      </dgm:prSet>
      <dgm:spPr/>
    </dgm:pt>
    <dgm:pt modelId="{51500856-1AA4-4ED8-8962-2B57085B0BF5}" type="pres">
      <dgm:prSet presAssocID="{803A2E0E-2EC4-4F38-A367-A955EB9ABC17}" presName="compNode" presStyleCnt="0"/>
      <dgm:spPr/>
    </dgm:pt>
    <dgm:pt modelId="{914E28A7-CFFE-4A67-8AF3-A03930B6BB39}" type="pres">
      <dgm:prSet presAssocID="{803A2E0E-2EC4-4F38-A367-A955EB9ABC1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ock"/>
        </a:ext>
      </dgm:extLst>
    </dgm:pt>
    <dgm:pt modelId="{756F90B7-45D2-4477-995F-F9517546B4E0}" type="pres">
      <dgm:prSet presAssocID="{803A2E0E-2EC4-4F38-A367-A955EB9ABC17}" presName="iconSpace" presStyleCnt="0"/>
      <dgm:spPr/>
    </dgm:pt>
    <dgm:pt modelId="{517E3C6D-EAF7-4E48-AF0C-9083D1904468}" type="pres">
      <dgm:prSet presAssocID="{803A2E0E-2EC4-4F38-A367-A955EB9ABC17}" presName="parTx" presStyleLbl="revTx" presStyleIdx="0" presStyleCnt="10">
        <dgm:presLayoutVars>
          <dgm:chMax val="0"/>
          <dgm:chPref val="0"/>
        </dgm:presLayoutVars>
      </dgm:prSet>
      <dgm:spPr/>
    </dgm:pt>
    <dgm:pt modelId="{A1900291-97FD-4EC3-AFFC-25E03D4F1492}" type="pres">
      <dgm:prSet presAssocID="{803A2E0E-2EC4-4F38-A367-A955EB9ABC17}" presName="txSpace" presStyleCnt="0"/>
      <dgm:spPr/>
    </dgm:pt>
    <dgm:pt modelId="{771A15AE-2443-4D67-A6B4-A8E43A4351D8}" type="pres">
      <dgm:prSet presAssocID="{803A2E0E-2EC4-4F38-A367-A955EB9ABC17}" presName="desTx" presStyleLbl="revTx" presStyleIdx="1" presStyleCnt="10">
        <dgm:presLayoutVars/>
      </dgm:prSet>
      <dgm:spPr/>
    </dgm:pt>
    <dgm:pt modelId="{BFA062D3-D662-47B4-B482-724109E9221C}" type="pres">
      <dgm:prSet presAssocID="{44B95430-F3B1-422B-BCEA-5574039A3C20}" presName="sibTrans" presStyleCnt="0"/>
      <dgm:spPr/>
    </dgm:pt>
    <dgm:pt modelId="{67589786-338F-4609-9512-E5D0CDB6D56D}" type="pres">
      <dgm:prSet presAssocID="{FB821F63-B3C3-4D25-97EB-2672EE7391CA}" presName="compNode" presStyleCnt="0"/>
      <dgm:spPr/>
    </dgm:pt>
    <dgm:pt modelId="{9EA4C701-66B3-4C5F-957B-E16CF54D4707}" type="pres">
      <dgm:prSet presAssocID="{FB821F63-B3C3-4D25-97EB-2672EE7391C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s"/>
        </a:ext>
      </dgm:extLst>
    </dgm:pt>
    <dgm:pt modelId="{3B4C9F66-538D-4906-9042-49D10836E4AE}" type="pres">
      <dgm:prSet presAssocID="{FB821F63-B3C3-4D25-97EB-2672EE7391CA}" presName="iconSpace" presStyleCnt="0"/>
      <dgm:spPr/>
    </dgm:pt>
    <dgm:pt modelId="{7C6A2177-81B7-4F84-AA81-08B8F3C24BA5}" type="pres">
      <dgm:prSet presAssocID="{FB821F63-B3C3-4D25-97EB-2672EE7391CA}" presName="parTx" presStyleLbl="revTx" presStyleIdx="2" presStyleCnt="10">
        <dgm:presLayoutVars>
          <dgm:chMax val="0"/>
          <dgm:chPref val="0"/>
        </dgm:presLayoutVars>
      </dgm:prSet>
      <dgm:spPr/>
    </dgm:pt>
    <dgm:pt modelId="{865EFC8A-347C-4436-812F-45FF44232CF5}" type="pres">
      <dgm:prSet presAssocID="{FB821F63-B3C3-4D25-97EB-2672EE7391CA}" presName="txSpace" presStyleCnt="0"/>
      <dgm:spPr/>
    </dgm:pt>
    <dgm:pt modelId="{901BCFD2-BBFD-4A3D-831A-11D2104BC1AC}" type="pres">
      <dgm:prSet presAssocID="{FB821F63-B3C3-4D25-97EB-2672EE7391CA}" presName="desTx" presStyleLbl="revTx" presStyleIdx="3" presStyleCnt="10">
        <dgm:presLayoutVars/>
      </dgm:prSet>
      <dgm:spPr/>
    </dgm:pt>
    <dgm:pt modelId="{DD2B6393-35DD-4E65-8D0C-5B5268E2779A}" type="pres">
      <dgm:prSet presAssocID="{A5DEB2DA-7CC6-47E6-AD2D-02170FFA24B4}" presName="sibTrans" presStyleCnt="0"/>
      <dgm:spPr/>
    </dgm:pt>
    <dgm:pt modelId="{4900F612-73F1-4D26-B687-446847770E8C}" type="pres">
      <dgm:prSet presAssocID="{644766F2-7C08-410B-AD59-ABC2C8BEEB96}" presName="compNode" presStyleCnt="0"/>
      <dgm:spPr/>
    </dgm:pt>
    <dgm:pt modelId="{ABA3941F-5773-4A51-88DA-588099AE806F}" type="pres">
      <dgm:prSet presAssocID="{644766F2-7C08-410B-AD59-ABC2C8BEEB9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ey"/>
        </a:ext>
      </dgm:extLst>
    </dgm:pt>
    <dgm:pt modelId="{9EDC1966-0C55-4D54-8E77-94607BD162D6}" type="pres">
      <dgm:prSet presAssocID="{644766F2-7C08-410B-AD59-ABC2C8BEEB96}" presName="iconSpace" presStyleCnt="0"/>
      <dgm:spPr/>
    </dgm:pt>
    <dgm:pt modelId="{C4338999-1FB1-4BA5-8D4E-F00890F04648}" type="pres">
      <dgm:prSet presAssocID="{644766F2-7C08-410B-AD59-ABC2C8BEEB96}" presName="parTx" presStyleLbl="revTx" presStyleIdx="4" presStyleCnt="10">
        <dgm:presLayoutVars>
          <dgm:chMax val="0"/>
          <dgm:chPref val="0"/>
        </dgm:presLayoutVars>
      </dgm:prSet>
      <dgm:spPr/>
    </dgm:pt>
    <dgm:pt modelId="{833C5243-E037-4AD6-A675-BB0B532615A0}" type="pres">
      <dgm:prSet presAssocID="{644766F2-7C08-410B-AD59-ABC2C8BEEB96}" presName="txSpace" presStyleCnt="0"/>
      <dgm:spPr/>
    </dgm:pt>
    <dgm:pt modelId="{4B0AC018-4E17-4A3B-A94B-0C1BF04B2CBD}" type="pres">
      <dgm:prSet presAssocID="{644766F2-7C08-410B-AD59-ABC2C8BEEB96}" presName="desTx" presStyleLbl="revTx" presStyleIdx="5" presStyleCnt="10">
        <dgm:presLayoutVars/>
      </dgm:prSet>
      <dgm:spPr/>
    </dgm:pt>
    <dgm:pt modelId="{B807DC93-0601-49B6-940D-6CA6F76A8B68}" type="pres">
      <dgm:prSet presAssocID="{2273C96A-48E4-4683-8764-9F927B5218BD}" presName="sibTrans" presStyleCnt="0"/>
      <dgm:spPr/>
    </dgm:pt>
    <dgm:pt modelId="{F855AB98-9089-411E-B739-75D943242AD2}" type="pres">
      <dgm:prSet presAssocID="{A9DAFAB8-3077-445E-94C0-5A0D2BC4C266}" presName="compNode" presStyleCnt="0"/>
      <dgm:spPr/>
    </dgm:pt>
    <dgm:pt modelId="{E7F0A01F-B006-44E7-A319-63837FE7B81B}" type="pres">
      <dgm:prSet presAssocID="{A9DAFAB8-3077-445E-94C0-5A0D2BC4C26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cales of Justice"/>
        </a:ext>
      </dgm:extLst>
    </dgm:pt>
    <dgm:pt modelId="{9B1F8CD0-3BD8-4047-8D80-19613657F37E}" type="pres">
      <dgm:prSet presAssocID="{A9DAFAB8-3077-445E-94C0-5A0D2BC4C266}" presName="iconSpace" presStyleCnt="0"/>
      <dgm:spPr/>
    </dgm:pt>
    <dgm:pt modelId="{E39C4E46-875E-442D-8171-48CB833A0296}" type="pres">
      <dgm:prSet presAssocID="{A9DAFAB8-3077-445E-94C0-5A0D2BC4C266}" presName="parTx" presStyleLbl="revTx" presStyleIdx="6" presStyleCnt="10">
        <dgm:presLayoutVars>
          <dgm:chMax val="0"/>
          <dgm:chPref val="0"/>
        </dgm:presLayoutVars>
      </dgm:prSet>
      <dgm:spPr/>
    </dgm:pt>
    <dgm:pt modelId="{00F4A485-D2E1-4A3D-A726-1BE1E914C860}" type="pres">
      <dgm:prSet presAssocID="{A9DAFAB8-3077-445E-94C0-5A0D2BC4C266}" presName="txSpace" presStyleCnt="0"/>
      <dgm:spPr/>
    </dgm:pt>
    <dgm:pt modelId="{263B3F71-4350-488A-AEF2-44EEE148A495}" type="pres">
      <dgm:prSet presAssocID="{A9DAFAB8-3077-445E-94C0-5A0D2BC4C266}" presName="desTx" presStyleLbl="revTx" presStyleIdx="7" presStyleCnt="10">
        <dgm:presLayoutVars/>
      </dgm:prSet>
      <dgm:spPr/>
    </dgm:pt>
    <dgm:pt modelId="{CA9A1D36-0BEC-4C56-BF6F-37EAD1419AFB}" type="pres">
      <dgm:prSet presAssocID="{47D1EBD8-A930-4347-9F45-1012AA3B0017}" presName="sibTrans" presStyleCnt="0"/>
      <dgm:spPr/>
    </dgm:pt>
    <dgm:pt modelId="{C9612A0C-240F-4D63-9CFE-0D37D39EB275}" type="pres">
      <dgm:prSet presAssocID="{E408E095-66B4-4146-9855-4ED01274229F}" presName="compNode" presStyleCnt="0"/>
      <dgm:spPr/>
    </dgm:pt>
    <dgm:pt modelId="{58EEC33D-E5AB-4E3E-A05F-A7AF1AD40348}" type="pres">
      <dgm:prSet presAssocID="{E408E095-66B4-4146-9855-4ED01274229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Warning"/>
        </a:ext>
      </dgm:extLst>
    </dgm:pt>
    <dgm:pt modelId="{05DBAC75-AB0C-4046-B1A8-15A198A7855A}" type="pres">
      <dgm:prSet presAssocID="{E408E095-66B4-4146-9855-4ED01274229F}" presName="iconSpace" presStyleCnt="0"/>
      <dgm:spPr/>
    </dgm:pt>
    <dgm:pt modelId="{1CABA2A3-FFFE-45BD-85AE-9DEB6AC96B85}" type="pres">
      <dgm:prSet presAssocID="{E408E095-66B4-4146-9855-4ED01274229F}" presName="parTx" presStyleLbl="revTx" presStyleIdx="8" presStyleCnt="10">
        <dgm:presLayoutVars>
          <dgm:chMax val="0"/>
          <dgm:chPref val="0"/>
        </dgm:presLayoutVars>
      </dgm:prSet>
      <dgm:spPr/>
    </dgm:pt>
    <dgm:pt modelId="{109D5467-59A1-4CD3-9DED-78013329A113}" type="pres">
      <dgm:prSet presAssocID="{E408E095-66B4-4146-9855-4ED01274229F}" presName="txSpace" presStyleCnt="0"/>
      <dgm:spPr/>
    </dgm:pt>
    <dgm:pt modelId="{39B92B4C-2A83-499A-81DD-DA4FF794E313}" type="pres">
      <dgm:prSet presAssocID="{E408E095-66B4-4146-9855-4ED01274229F}" presName="desTx" presStyleLbl="revTx" presStyleIdx="9" presStyleCnt="10">
        <dgm:presLayoutVars/>
      </dgm:prSet>
      <dgm:spPr/>
    </dgm:pt>
  </dgm:ptLst>
  <dgm:cxnLst>
    <dgm:cxn modelId="{84024602-15C3-4DE5-9A81-C797B7BFC469}" type="presOf" srcId="{32FAFFC7-9060-41DF-BDE2-8086BD0C2492}" destId="{4B0AC018-4E17-4A3B-A94B-0C1BF04B2CBD}" srcOrd="0" destOrd="1" presId="urn:microsoft.com/office/officeart/2018/2/layout/IconLabelDescriptionList"/>
    <dgm:cxn modelId="{B520A104-B6CD-45D3-B04E-33CAA8554C33}" type="presOf" srcId="{D2C69287-D28C-4C66-A0C1-C34BEE72B416}" destId="{901BCFD2-BBFD-4A3D-831A-11D2104BC1AC}" srcOrd="0" destOrd="2" presId="urn:microsoft.com/office/officeart/2018/2/layout/IconLabelDescriptionList"/>
    <dgm:cxn modelId="{6F18B209-8787-4284-9676-FDE93A781B9F}" type="presOf" srcId="{04EE46B0-DE16-49B2-846A-4F467FA253E6}" destId="{771A15AE-2443-4D67-A6B4-A8E43A4351D8}" srcOrd="0" destOrd="0" presId="urn:microsoft.com/office/officeart/2018/2/layout/IconLabelDescriptionList"/>
    <dgm:cxn modelId="{DFEB1D0A-1402-4F1F-8D46-C7E49D4C947D}" srcId="{FB821F63-B3C3-4D25-97EB-2672EE7391CA}" destId="{3DD375C3-8954-40B2-AD30-C0B0301A16BE}" srcOrd="3" destOrd="0" parTransId="{5535CCCB-0189-47EE-AD5D-7AEDF56B3C00}" sibTransId="{29C038D6-B19B-4798-85D7-D6D35357C1D4}"/>
    <dgm:cxn modelId="{D4FD2C13-B0AE-4C9D-BE22-7FE03D791AC2}" srcId="{FB821F63-B3C3-4D25-97EB-2672EE7391CA}" destId="{9AD0F079-BE7D-4BE9-B4C1-CD66615B3B9E}" srcOrd="0" destOrd="0" parTransId="{3658F0BA-B547-4FCF-A158-4F780D19F4E9}" sibTransId="{427D8763-17C6-453C-9109-E7720EF58363}"/>
    <dgm:cxn modelId="{A003F71A-CA50-4802-B6E7-18054200CE48}" type="presOf" srcId="{29EF88AB-DE58-47FB-95F2-CED53B5EA1AA}" destId="{4B0AC018-4E17-4A3B-A94B-0C1BF04B2CBD}" srcOrd="0" destOrd="0" presId="urn:microsoft.com/office/officeart/2018/2/layout/IconLabelDescriptionList"/>
    <dgm:cxn modelId="{B7F1BA25-CFD8-4949-BB07-1759F65B0C6D}" type="presOf" srcId="{0D6B8AD0-CF2E-4173-B2D1-F1C60AE43862}" destId="{923FC28B-8631-4022-8A11-7C6CF234EBF9}" srcOrd="0" destOrd="0" presId="urn:microsoft.com/office/officeart/2018/2/layout/IconLabelDescriptionList"/>
    <dgm:cxn modelId="{F4F50827-63AA-4325-8146-152163ADDEAD}" type="presOf" srcId="{E408E095-66B4-4146-9855-4ED01274229F}" destId="{1CABA2A3-FFFE-45BD-85AE-9DEB6AC96B85}" srcOrd="0" destOrd="0" presId="urn:microsoft.com/office/officeart/2018/2/layout/IconLabelDescriptionList"/>
    <dgm:cxn modelId="{4811E528-6B94-435D-A959-220C16F9FFC9}" srcId="{A9DAFAB8-3077-445E-94C0-5A0D2BC4C266}" destId="{4BB2C1CA-9AF7-4C47-8431-01E8AFF1BD84}" srcOrd="1" destOrd="0" parTransId="{C0F46E02-6C64-4164-A622-E94838520AC9}" sibTransId="{6C5A9EB6-3DBB-4569-B991-F50069EF69BE}"/>
    <dgm:cxn modelId="{784FB62C-2741-414F-A795-5ECA3B366004}" srcId="{0D6B8AD0-CF2E-4173-B2D1-F1C60AE43862}" destId="{E408E095-66B4-4146-9855-4ED01274229F}" srcOrd="4" destOrd="0" parTransId="{D077765E-3ABF-4DB0-A879-ECB44156B6E2}" sibTransId="{9C5E211B-0F14-4340-8531-2EADA53DF7B5}"/>
    <dgm:cxn modelId="{7563B235-8A25-4D60-9666-E887D3C36E6D}" srcId="{803A2E0E-2EC4-4F38-A367-A955EB9ABC17}" destId="{04EE46B0-DE16-49B2-846A-4F467FA253E6}" srcOrd="0" destOrd="0" parTransId="{E9035829-B38A-48ED-ACA5-84400312EF99}" sibTransId="{2E87A327-82F8-4733-9BAB-8D506D603FD3}"/>
    <dgm:cxn modelId="{E0D77C43-E87B-4D6B-BB2D-91B83426B555}" srcId="{803A2E0E-2EC4-4F38-A367-A955EB9ABC17}" destId="{9B325723-1F44-4B49-B07B-6DEFC3D9E659}" srcOrd="3" destOrd="0" parTransId="{106D3EE0-91F2-4F13-840B-EEB8A8D5943A}" sibTransId="{45270DA8-F215-4FBD-87B6-B7B49198BA39}"/>
    <dgm:cxn modelId="{90EBCC63-C6A5-4151-BA84-8639407EB1A2}" srcId="{803A2E0E-2EC4-4F38-A367-A955EB9ABC17}" destId="{AB03AF7D-AF76-44E8-B1B4-354A9E2F82BB}" srcOrd="1" destOrd="0" parTransId="{79EE599F-FF50-4CC9-A945-E0473AEF9619}" sibTransId="{C3EAC2D7-D949-4347-B3EC-48D811179415}"/>
    <dgm:cxn modelId="{E6E26746-A638-48C2-BF62-03982C05FBE6}" type="presOf" srcId="{3DD375C3-8954-40B2-AD30-C0B0301A16BE}" destId="{901BCFD2-BBFD-4A3D-831A-11D2104BC1AC}" srcOrd="0" destOrd="3" presId="urn:microsoft.com/office/officeart/2018/2/layout/IconLabelDescriptionList"/>
    <dgm:cxn modelId="{25E65749-3FB1-41B7-B86C-2DE9FA7F6121}" type="presOf" srcId="{A9DAFAB8-3077-445E-94C0-5A0D2BC4C266}" destId="{E39C4E46-875E-442D-8171-48CB833A0296}" srcOrd="0" destOrd="0" presId="urn:microsoft.com/office/officeart/2018/2/layout/IconLabelDescriptionList"/>
    <dgm:cxn modelId="{AA50464D-B4E0-4361-A623-2843F8C33E5B}" srcId="{0D6B8AD0-CF2E-4173-B2D1-F1C60AE43862}" destId="{644766F2-7C08-410B-AD59-ABC2C8BEEB96}" srcOrd="2" destOrd="0" parTransId="{D24FA78E-A5A6-42DF-A36F-6C045FA2C853}" sibTransId="{2273C96A-48E4-4683-8764-9F927B5218BD}"/>
    <dgm:cxn modelId="{C8F4FB6D-C535-452B-8771-03B7AE68BBE7}" type="presOf" srcId="{FB821F63-B3C3-4D25-97EB-2672EE7391CA}" destId="{7C6A2177-81B7-4F84-AA81-08B8F3C24BA5}" srcOrd="0" destOrd="0" presId="urn:microsoft.com/office/officeart/2018/2/layout/IconLabelDescriptionList"/>
    <dgm:cxn modelId="{B29DF86E-9964-41D9-AA99-08B781DF3B6F}" srcId="{644766F2-7C08-410B-AD59-ABC2C8BEEB96}" destId="{32FAFFC7-9060-41DF-BDE2-8086BD0C2492}" srcOrd="1" destOrd="0" parTransId="{B9B0FBAC-4C5B-47A9-97E5-5CB1754F22F6}" sibTransId="{764CCD5E-6A74-4905-BF93-C6441EC99C6C}"/>
    <dgm:cxn modelId="{10E63F51-87DD-4309-8B32-CA4861B36AA1}" type="presOf" srcId="{4BB2C1CA-9AF7-4C47-8431-01E8AFF1BD84}" destId="{263B3F71-4350-488A-AEF2-44EEE148A495}" srcOrd="0" destOrd="1" presId="urn:microsoft.com/office/officeart/2018/2/layout/IconLabelDescriptionList"/>
    <dgm:cxn modelId="{3EAF5B55-C431-42F1-A946-DDFE9202F5BF}" srcId="{0D6B8AD0-CF2E-4173-B2D1-F1C60AE43862}" destId="{A9DAFAB8-3077-445E-94C0-5A0D2BC4C266}" srcOrd="3" destOrd="0" parTransId="{B93EEA60-1D67-4B7D-81EC-F03B66A52909}" sibTransId="{47D1EBD8-A930-4347-9F45-1012AA3B0017}"/>
    <dgm:cxn modelId="{CD28FA55-4C7D-4CA3-AFB7-D1B1E2F9BB64}" type="presOf" srcId="{A3FC6745-7342-4CE8-9670-ABACFF81B1AB}" destId="{4B0AC018-4E17-4A3B-A94B-0C1BF04B2CBD}" srcOrd="0" destOrd="2" presId="urn:microsoft.com/office/officeart/2018/2/layout/IconLabelDescriptionList"/>
    <dgm:cxn modelId="{F8337577-7A10-40F7-890D-9672EB5530CB}" srcId="{A9DAFAB8-3077-445E-94C0-5A0D2BC4C266}" destId="{819AC464-FE60-481F-96AD-D74E43252373}" srcOrd="0" destOrd="0" parTransId="{3DB54DF9-8415-4F84-8392-6B0C8B9D278B}" sibTransId="{5E0851E4-A42E-4205-9FDA-21B0F2825E67}"/>
    <dgm:cxn modelId="{EFFB5680-7149-43F7-8DAB-7DADD99B0A0F}" srcId="{A9DAFAB8-3077-445E-94C0-5A0D2BC4C266}" destId="{E3CCDF26-B0FB-4902-B123-21B3D06436C5}" srcOrd="2" destOrd="0" parTransId="{64BB1EA1-58D4-44BE-BA18-DE02A2ACB7CF}" sibTransId="{60B85914-DA7E-4B54-8E36-1A90BB2EA492}"/>
    <dgm:cxn modelId="{3611C085-FF9A-4AE2-A59C-7138530494A1}" type="presOf" srcId="{0A777DFF-8BE0-48C2-B966-70830D551E47}" destId="{771A15AE-2443-4D67-A6B4-A8E43A4351D8}" srcOrd="0" destOrd="2" presId="urn:microsoft.com/office/officeart/2018/2/layout/IconLabelDescriptionList"/>
    <dgm:cxn modelId="{BF423990-48DC-4B75-B60C-B6DBD309BA55}" srcId="{0D6B8AD0-CF2E-4173-B2D1-F1C60AE43862}" destId="{FB821F63-B3C3-4D25-97EB-2672EE7391CA}" srcOrd="1" destOrd="0" parTransId="{69CB22C6-D323-4455-A596-249FA6D16B4D}" sibTransId="{A5DEB2DA-7CC6-47E6-AD2D-02170FFA24B4}"/>
    <dgm:cxn modelId="{2B76AE91-FD0B-425B-B589-1E334D56CDB1}" srcId="{644766F2-7C08-410B-AD59-ABC2C8BEEB96}" destId="{29EF88AB-DE58-47FB-95F2-CED53B5EA1AA}" srcOrd="0" destOrd="0" parTransId="{246345E7-EE5C-4D11-8921-F9B4B6173967}" sibTransId="{026502A3-FCFB-41D3-8205-73464DB1807C}"/>
    <dgm:cxn modelId="{7CFFB49A-EE77-46B2-A4B7-82E2D8046CB0}" type="presOf" srcId="{9AE8D535-0317-4ABA-B647-2642848C9BA0}" destId="{901BCFD2-BBFD-4A3D-831A-11D2104BC1AC}" srcOrd="0" destOrd="1" presId="urn:microsoft.com/office/officeart/2018/2/layout/IconLabelDescriptionList"/>
    <dgm:cxn modelId="{26F1F79A-CD7C-4D73-97B6-D2DF63C25FBA}" type="presOf" srcId="{9AD0F079-BE7D-4BE9-B4C1-CD66615B3B9E}" destId="{901BCFD2-BBFD-4A3D-831A-11D2104BC1AC}" srcOrd="0" destOrd="0" presId="urn:microsoft.com/office/officeart/2018/2/layout/IconLabelDescriptionList"/>
    <dgm:cxn modelId="{CEF5979B-8243-45C2-965A-03F718343177}" srcId="{E408E095-66B4-4146-9855-4ED01274229F}" destId="{6E782B58-4870-4AB8-B337-CC6920506A9C}" srcOrd="0" destOrd="0" parTransId="{C8B879B5-CD58-48E5-B747-13CD3AD81169}" sibTransId="{34AC0979-A59C-4CED-BE43-3C2C68269ADE}"/>
    <dgm:cxn modelId="{A65750A9-9EEF-4EB8-ADF8-96F918945D37}" srcId="{FB821F63-B3C3-4D25-97EB-2672EE7391CA}" destId="{D2C69287-D28C-4C66-A0C1-C34BEE72B416}" srcOrd="2" destOrd="0" parTransId="{5308D60D-6192-47F1-9D15-21DE606F6474}" sibTransId="{9F0A9016-3B4D-42B8-A38F-ABD049F6E74C}"/>
    <dgm:cxn modelId="{BC28E5A9-EEAD-4D28-83B6-86A96ACE8138}" srcId="{803A2E0E-2EC4-4F38-A367-A955EB9ABC17}" destId="{0A777DFF-8BE0-48C2-B966-70830D551E47}" srcOrd="2" destOrd="0" parTransId="{88D45574-5453-4A22-ABE5-73A4B9EB48DF}" sibTransId="{D40C6097-B6DE-45F3-9FAB-E227F576FB84}"/>
    <dgm:cxn modelId="{70F978AA-AB45-44D1-8178-9F6345AE56F5}" srcId="{E408E095-66B4-4146-9855-4ED01274229F}" destId="{3CA5A9AC-F3ED-4E45-A254-308E17F43C03}" srcOrd="2" destOrd="0" parTransId="{A5B50107-D340-4095-9955-2519561CD2A1}" sibTransId="{A219D237-08FB-4C7A-99EE-335FB8623D3A}"/>
    <dgm:cxn modelId="{D99120B5-22C6-422C-A044-AF9375CE2F7B}" type="presOf" srcId="{6E782B58-4870-4AB8-B337-CC6920506A9C}" destId="{39B92B4C-2A83-499A-81DD-DA4FF794E313}" srcOrd="0" destOrd="0" presId="urn:microsoft.com/office/officeart/2018/2/layout/IconLabelDescriptionList"/>
    <dgm:cxn modelId="{6FC6BEB6-6F7D-4883-94F8-6AD29EAF1EC6}" type="presOf" srcId="{AB03AF7D-AF76-44E8-B1B4-354A9E2F82BB}" destId="{771A15AE-2443-4D67-A6B4-A8E43A4351D8}" srcOrd="0" destOrd="1" presId="urn:microsoft.com/office/officeart/2018/2/layout/IconLabelDescriptionList"/>
    <dgm:cxn modelId="{3AB78DB8-2CD8-43E8-AF95-D341BDAEB44C}" type="presOf" srcId="{644766F2-7C08-410B-AD59-ABC2C8BEEB96}" destId="{C4338999-1FB1-4BA5-8D4E-F00890F04648}" srcOrd="0" destOrd="0" presId="urn:microsoft.com/office/officeart/2018/2/layout/IconLabelDescriptionList"/>
    <dgm:cxn modelId="{E600E8C0-0897-4FC9-9E80-65068AC3D70C}" type="presOf" srcId="{3CA5A9AC-F3ED-4E45-A254-308E17F43C03}" destId="{39B92B4C-2A83-499A-81DD-DA4FF794E313}" srcOrd="0" destOrd="2" presId="urn:microsoft.com/office/officeart/2018/2/layout/IconLabelDescriptionList"/>
    <dgm:cxn modelId="{2D1EC6C2-18A7-47B8-9551-AA836DFD1F25}" srcId="{FB821F63-B3C3-4D25-97EB-2672EE7391CA}" destId="{9AE8D535-0317-4ABA-B647-2642848C9BA0}" srcOrd="1" destOrd="0" parTransId="{E5004E7B-33B9-4DCF-8189-1CEC63507BD5}" sibTransId="{0FB8202C-6F17-44BC-8A52-2FE55348A39C}"/>
    <dgm:cxn modelId="{8C67D3C2-E02D-45C1-978F-F80539119109}" type="presOf" srcId="{9B325723-1F44-4B49-B07B-6DEFC3D9E659}" destId="{771A15AE-2443-4D67-A6B4-A8E43A4351D8}" srcOrd="0" destOrd="3" presId="urn:microsoft.com/office/officeart/2018/2/layout/IconLabelDescriptionList"/>
    <dgm:cxn modelId="{61E8FDC2-C708-460E-B004-3BD6220705B3}" srcId="{644766F2-7C08-410B-AD59-ABC2C8BEEB96}" destId="{A3FC6745-7342-4CE8-9670-ABACFF81B1AB}" srcOrd="2" destOrd="0" parTransId="{2875F7F0-09CF-4D23-9B84-87AECBEDB40E}" sibTransId="{5F7FAD4D-044E-4BBB-821F-302E0B7DC477}"/>
    <dgm:cxn modelId="{397000C7-8568-4EF5-BB4C-2360E9F236BD}" type="presOf" srcId="{803A2E0E-2EC4-4F38-A367-A955EB9ABC17}" destId="{517E3C6D-EAF7-4E48-AF0C-9083D1904468}" srcOrd="0" destOrd="0" presId="urn:microsoft.com/office/officeart/2018/2/layout/IconLabelDescriptionList"/>
    <dgm:cxn modelId="{5813F4CF-BFB4-4B1E-9B98-91C0BB78114C}" type="presOf" srcId="{3DEB032C-A99D-4CA4-AFAA-71CC05201F69}" destId="{39B92B4C-2A83-499A-81DD-DA4FF794E313}" srcOrd="0" destOrd="1" presId="urn:microsoft.com/office/officeart/2018/2/layout/IconLabelDescriptionList"/>
    <dgm:cxn modelId="{6E7B0BDA-332C-4A10-940E-A9937C21C856}" type="presOf" srcId="{E3CCDF26-B0FB-4902-B123-21B3D06436C5}" destId="{263B3F71-4350-488A-AEF2-44EEE148A495}" srcOrd="0" destOrd="2" presId="urn:microsoft.com/office/officeart/2018/2/layout/IconLabelDescriptionList"/>
    <dgm:cxn modelId="{D894CFE9-DE0D-4FA7-91F9-A10AFE9E671C}" srcId="{E408E095-66B4-4146-9855-4ED01274229F}" destId="{3DEB032C-A99D-4CA4-AFAA-71CC05201F69}" srcOrd="1" destOrd="0" parTransId="{3D79AA16-DEB0-4FFF-923E-BDDA865997F3}" sibTransId="{3B972BBD-2185-4D60-9A96-BFDB8847599E}"/>
    <dgm:cxn modelId="{50F485F6-14C8-4516-BEC5-BD24E9A6F505}" srcId="{0D6B8AD0-CF2E-4173-B2D1-F1C60AE43862}" destId="{803A2E0E-2EC4-4F38-A367-A955EB9ABC17}" srcOrd="0" destOrd="0" parTransId="{2C94224F-6390-4CAB-8B4A-3D871C08CA15}" sibTransId="{44B95430-F3B1-422B-BCEA-5574039A3C20}"/>
    <dgm:cxn modelId="{009041F9-0EAC-4BC9-BBFE-72286D12A108}" type="presOf" srcId="{819AC464-FE60-481F-96AD-D74E43252373}" destId="{263B3F71-4350-488A-AEF2-44EEE148A495}" srcOrd="0" destOrd="0" presId="urn:microsoft.com/office/officeart/2018/2/layout/IconLabelDescriptionList"/>
    <dgm:cxn modelId="{416079C8-0725-49A2-8614-1942853E3E1B}" type="presParOf" srcId="{923FC28B-8631-4022-8A11-7C6CF234EBF9}" destId="{51500856-1AA4-4ED8-8962-2B57085B0BF5}" srcOrd="0" destOrd="0" presId="urn:microsoft.com/office/officeart/2018/2/layout/IconLabelDescriptionList"/>
    <dgm:cxn modelId="{1CCD8D35-DEC5-4A54-A46A-DDD9E3DC1ED3}" type="presParOf" srcId="{51500856-1AA4-4ED8-8962-2B57085B0BF5}" destId="{914E28A7-CFFE-4A67-8AF3-A03930B6BB39}" srcOrd="0" destOrd="0" presId="urn:microsoft.com/office/officeart/2018/2/layout/IconLabelDescriptionList"/>
    <dgm:cxn modelId="{8DE46C35-8A4F-47FA-9031-7DE0EC2EE965}" type="presParOf" srcId="{51500856-1AA4-4ED8-8962-2B57085B0BF5}" destId="{756F90B7-45D2-4477-995F-F9517546B4E0}" srcOrd="1" destOrd="0" presId="urn:microsoft.com/office/officeart/2018/2/layout/IconLabelDescriptionList"/>
    <dgm:cxn modelId="{8806E4D1-0D05-4768-BC51-6F3258DB976A}" type="presParOf" srcId="{51500856-1AA4-4ED8-8962-2B57085B0BF5}" destId="{517E3C6D-EAF7-4E48-AF0C-9083D1904468}" srcOrd="2" destOrd="0" presId="urn:microsoft.com/office/officeart/2018/2/layout/IconLabelDescriptionList"/>
    <dgm:cxn modelId="{2D125731-BFCC-47C1-B08F-9754ADA2DDFF}" type="presParOf" srcId="{51500856-1AA4-4ED8-8962-2B57085B0BF5}" destId="{A1900291-97FD-4EC3-AFFC-25E03D4F1492}" srcOrd="3" destOrd="0" presId="urn:microsoft.com/office/officeart/2018/2/layout/IconLabelDescriptionList"/>
    <dgm:cxn modelId="{B2E231D0-C769-441A-9064-B748CEB59204}" type="presParOf" srcId="{51500856-1AA4-4ED8-8962-2B57085B0BF5}" destId="{771A15AE-2443-4D67-A6B4-A8E43A4351D8}" srcOrd="4" destOrd="0" presId="urn:microsoft.com/office/officeart/2018/2/layout/IconLabelDescriptionList"/>
    <dgm:cxn modelId="{0628D70D-B06E-478D-800A-A311016442DB}" type="presParOf" srcId="{923FC28B-8631-4022-8A11-7C6CF234EBF9}" destId="{BFA062D3-D662-47B4-B482-724109E9221C}" srcOrd="1" destOrd="0" presId="urn:microsoft.com/office/officeart/2018/2/layout/IconLabelDescriptionList"/>
    <dgm:cxn modelId="{B38DD4C5-8273-468F-B468-D2F6F0858CD2}" type="presParOf" srcId="{923FC28B-8631-4022-8A11-7C6CF234EBF9}" destId="{67589786-338F-4609-9512-E5D0CDB6D56D}" srcOrd="2" destOrd="0" presId="urn:microsoft.com/office/officeart/2018/2/layout/IconLabelDescriptionList"/>
    <dgm:cxn modelId="{22A73ED1-B95D-4E0D-92BA-19FA898A835F}" type="presParOf" srcId="{67589786-338F-4609-9512-E5D0CDB6D56D}" destId="{9EA4C701-66B3-4C5F-957B-E16CF54D4707}" srcOrd="0" destOrd="0" presId="urn:microsoft.com/office/officeart/2018/2/layout/IconLabelDescriptionList"/>
    <dgm:cxn modelId="{8BF772E2-EB3C-4E75-9488-6754C1955488}" type="presParOf" srcId="{67589786-338F-4609-9512-E5D0CDB6D56D}" destId="{3B4C9F66-538D-4906-9042-49D10836E4AE}" srcOrd="1" destOrd="0" presId="urn:microsoft.com/office/officeart/2018/2/layout/IconLabelDescriptionList"/>
    <dgm:cxn modelId="{10966ECA-9119-427B-B2A2-CA35224FFF3F}" type="presParOf" srcId="{67589786-338F-4609-9512-E5D0CDB6D56D}" destId="{7C6A2177-81B7-4F84-AA81-08B8F3C24BA5}" srcOrd="2" destOrd="0" presId="urn:microsoft.com/office/officeart/2018/2/layout/IconLabelDescriptionList"/>
    <dgm:cxn modelId="{27E96ACA-34D5-452E-8A19-79811D85A62F}" type="presParOf" srcId="{67589786-338F-4609-9512-E5D0CDB6D56D}" destId="{865EFC8A-347C-4436-812F-45FF44232CF5}" srcOrd="3" destOrd="0" presId="urn:microsoft.com/office/officeart/2018/2/layout/IconLabelDescriptionList"/>
    <dgm:cxn modelId="{D48DE4A1-40FD-4126-B9B2-884FF0278E61}" type="presParOf" srcId="{67589786-338F-4609-9512-E5D0CDB6D56D}" destId="{901BCFD2-BBFD-4A3D-831A-11D2104BC1AC}" srcOrd="4" destOrd="0" presId="urn:microsoft.com/office/officeart/2018/2/layout/IconLabelDescriptionList"/>
    <dgm:cxn modelId="{E9943EF8-F4FF-4319-9D4B-51324C3C6B74}" type="presParOf" srcId="{923FC28B-8631-4022-8A11-7C6CF234EBF9}" destId="{DD2B6393-35DD-4E65-8D0C-5B5268E2779A}" srcOrd="3" destOrd="0" presId="urn:microsoft.com/office/officeart/2018/2/layout/IconLabelDescriptionList"/>
    <dgm:cxn modelId="{524925A7-2287-4C67-BF48-EB7746D1F3BC}" type="presParOf" srcId="{923FC28B-8631-4022-8A11-7C6CF234EBF9}" destId="{4900F612-73F1-4D26-B687-446847770E8C}" srcOrd="4" destOrd="0" presId="urn:microsoft.com/office/officeart/2018/2/layout/IconLabelDescriptionList"/>
    <dgm:cxn modelId="{97465F88-5A78-4979-8F5C-9E89F7F78BA2}" type="presParOf" srcId="{4900F612-73F1-4D26-B687-446847770E8C}" destId="{ABA3941F-5773-4A51-88DA-588099AE806F}" srcOrd="0" destOrd="0" presId="urn:microsoft.com/office/officeart/2018/2/layout/IconLabelDescriptionList"/>
    <dgm:cxn modelId="{4986C8CD-09C5-4F58-8E94-D2DE6E66B11A}" type="presParOf" srcId="{4900F612-73F1-4D26-B687-446847770E8C}" destId="{9EDC1966-0C55-4D54-8E77-94607BD162D6}" srcOrd="1" destOrd="0" presId="urn:microsoft.com/office/officeart/2018/2/layout/IconLabelDescriptionList"/>
    <dgm:cxn modelId="{68744813-16E3-49FD-8F8E-8BD52426B6D6}" type="presParOf" srcId="{4900F612-73F1-4D26-B687-446847770E8C}" destId="{C4338999-1FB1-4BA5-8D4E-F00890F04648}" srcOrd="2" destOrd="0" presId="urn:microsoft.com/office/officeart/2018/2/layout/IconLabelDescriptionList"/>
    <dgm:cxn modelId="{C246DFB6-2A3E-428D-B493-7ABFEC411ECA}" type="presParOf" srcId="{4900F612-73F1-4D26-B687-446847770E8C}" destId="{833C5243-E037-4AD6-A675-BB0B532615A0}" srcOrd="3" destOrd="0" presId="urn:microsoft.com/office/officeart/2018/2/layout/IconLabelDescriptionList"/>
    <dgm:cxn modelId="{EFD07E10-6AC5-4AF1-BBF4-0486D2E17BB3}" type="presParOf" srcId="{4900F612-73F1-4D26-B687-446847770E8C}" destId="{4B0AC018-4E17-4A3B-A94B-0C1BF04B2CBD}" srcOrd="4" destOrd="0" presId="urn:microsoft.com/office/officeart/2018/2/layout/IconLabelDescriptionList"/>
    <dgm:cxn modelId="{B1B91356-2A4A-44F3-9EF1-112EC9CEB278}" type="presParOf" srcId="{923FC28B-8631-4022-8A11-7C6CF234EBF9}" destId="{B807DC93-0601-49B6-940D-6CA6F76A8B68}" srcOrd="5" destOrd="0" presId="urn:microsoft.com/office/officeart/2018/2/layout/IconLabelDescriptionList"/>
    <dgm:cxn modelId="{49756A96-B72F-41C0-9F25-CAC77654EBD8}" type="presParOf" srcId="{923FC28B-8631-4022-8A11-7C6CF234EBF9}" destId="{F855AB98-9089-411E-B739-75D943242AD2}" srcOrd="6" destOrd="0" presId="urn:microsoft.com/office/officeart/2018/2/layout/IconLabelDescriptionList"/>
    <dgm:cxn modelId="{AF3D7A41-C03B-4E00-8761-47144A9B4C46}" type="presParOf" srcId="{F855AB98-9089-411E-B739-75D943242AD2}" destId="{E7F0A01F-B006-44E7-A319-63837FE7B81B}" srcOrd="0" destOrd="0" presId="urn:microsoft.com/office/officeart/2018/2/layout/IconLabelDescriptionList"/>
    <dgm:cxn modelId="{29E97986-4C0C-4123-9EBC-207FE67046F8}" type="presParOf" srcId="{F855AB98-9089-411E-B739-75D943242AD2}" destId="{9B1F8CD0-3BD8-4047-8D80-19613657F37E}" srcOrd="1" destOrd="0" presId="urn:microsoft.com/office/officeart/2018/2/layout/IconLabelDescriptionList"/>
    <dgm:cxn modelId="{5EA8399F-DE0F-419B-9894-64637C6D4612}" type="presParOf" srcId="{F855AB98-9089-411E-B739-75D943242AD2}" destId="{E39C4E46-875E-442D-8171-48CB833A0296}" srcOrd="2" destOrd="0" presId="urn:microsoft.com/office/officeart/2018/2/layout/IconLabelDescriptionList"/>
    <dgm:cxn modelId="{15B8EF62-3361-4650-98AA-33C0D30E605F}" type="presParOf" srcId="{F855AB98-9089-411E-B739-75D943242AD2}" destId="{00F4A485-D2E1-4A3D-A726-1BE1E914C860}" srcOrd="3" destOrd="0" presId="urn:microsoft.com/office/officeart/2018/2/layout/IconLabelDescriptionList"/>
    <dgm:cxn modelId="{802468BD-E57F-40F3-9E84-6767B506E0AE}" type="presParOf" srcId="{F855AB98-9089-411E-B739-75D943242AD2}" destId="{263B3F71-4350-488A-AEF2-44EEE148A495}" srcOrd="4" destOrd="0" presId="urn:microsoft.com/office/officeart/2018/2/layout/IconLabelDescriptionList"/>
    <dgm:cxn modelId="{EFC2D83C-1C06-400E-B03E-41C8D2EFD5B8}" type="presParOf" srcId="{923FC28B-8631-4022-8A11-7C6CF234EBF9}" destId="{CA9A1D36-0BEC-4C56-BF6F-37EAD1419AFB}" srcOrd="7" destOrd="0" presId="urn:microsoft.com/office/officeart/2018/2/layout/IconLabelDescriptionList"/>
    <dgm:cxn modelId="{76E2C34B-E7C5-4313-B089-28F2B06A7121}" type="presParOf" srcId="{923FC28B-8631-4022-8A11-7C6CF234EBF9}" destId="{C9612A0C-240F-4D63-9CFE-0D37D39EB275}" srcOrd="8" destOrd="0" presId="urn:microsoft.com/office/officeart/2018/2/layout/IconLabelDescriptionList"/>
    <dgm:cxn modelId="{2BB56A52-F858-4CA8-AE67-7EA343BBC2BD}" type="presParOf" srcId="{C9612A0C-240F-4D63-9CFE-0D37D39EB275}" destId="{58EEC33D-E5AB-4E3E-A05F-A7AF1AD40348}" srcOrd="0" destOrd="0" presId="urn:microsoft.com/office/officeart/2018/2/layout/IconLabelDescriptionList"/>
    <dgm:cxn modelId="{02EEC060-8E13-4139-AFA3-728E834919FD}" type="presParOf" srcId="{C9612A0C-240F-4D63-9CFE-0D37D39EB275}" destId="{05DBAC75-AB0C-4046-B1A8-15A198A7855A}" srcOrd="1" destOrd="0" presId="urn:microsoft.com/office/officeart/2018/2/layout/IconLabelDescriptionList"/>
    <dgm:cxn modelId="{DDF039D8-2FE7-4463-9396-07B92076FB55}" type="presParOf" srcId="{C9612A0C-240F-4D63-9CFE-0D37D39EB275}" destId="{1CABA2A3-FFFE-45BD-85AE-9DEB6AC96B85}" srcOrd="2" destOrd="0" presId="urn:microsoft.com/office/officeart/2018/2/layout/IconLabelDescriptionList"/>
    <dgm:cxn modelId="{2CD1CD04-40F1-4385-A194-0FEBB85DA9F8}" type="presParOf" srcId="{C9612A0C-240F-4D63-9CFE-0D37D39EB275}" destId="{109D5467-59A1-4CD3-9DED-78013329A113}" srcOrd="3" destOrd="0" presId="urn:microsoft.com/office/officeart/2018/2/layout/IconLabelDescriptionList"/>
    <dgm:cxn modelId="{B3F21CBC-39D0-4F34-9576-5B19F70BA367}" type="presParOf" srcId="{C9612A0C-240F-4D63-9CFE-0D37D39EB275}" destId="{39B92B4C-2A83-499A-81DD-DA4FF794E31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9C7025-30DA-B44E-997E-9157789B085C}" type="doc">
      <dgm:prSet loTypeId="urn:microsoft.com/office/officeart/2008/layout/CircularPictureCallout" loCatId="" qsTypeId="urn:microsoft.com/office/officeart/2005/8/quickstyle/simple1" qsCatId="simple" csTypeId="urn:microsoft.com/office/officeart/2005/8/colors/accent1_2" csCatId="accent1" phldr="1"/>
      <dgm:spPr/>
      <dgm:t>
        <a:bodyPr/>
        <a:lstStyle/>
        <a:p>
          <a:endParaRPr lang="en-US"/>
        </a:p>
      </dgm:t>
    </dgm:pt>
    <dgm:pt modelId="{E28B5276-7BEA-9E41-94AE-5B0D3D5B89A1}">
      <dgm:prSet phldrT="[Text]"/>
      <dgm:spPr/>
      <dgm:t>
        <a:bodyPr/>
        <a:lstStyle/>
        <a:p>
          <a:r>
            <a:rPr lang="en-US"/>
            <a:t>Market Response</a:t>
          </a:r>
        </a:p>
      </dgm:t>
    </dgm:pt>
    <dgm:pt modelId="{434DDF5A-7B87-2045-A9DE-B72FF334A86C}" type="parTrans" cxnId="{0DF6AE5E-79F5-0B43-87BB-4EA6F8DAA6C3}">
      <dgm:prSet/>
      <dgm:spPr/>
      <dgm:t>
        <a:bodyPr/>
        <a:lstStyle/>
        <a:p>
          <a:endParaRPr lang="en-US"/>
        </a:p>
      </dgm:t>
    </dgm:pt>
    <dgm:pt modelId="{E91742DF-34E7-F849-86E3-05A36F920593}" type="sibTrans" cxnId="{0DF6AE5E-79F5-0B43-87BB-4EA6F8DAA6C3}">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86819F49-53ED-D84B-A2F7-0B43B51F60E8}">
      <dgm:prSet phldrT="[Text]"/>
      <dgm:spPr/>
      <dgm:t>
        <a:bodyPr/>
        <a:lstStyle/>
        <a:p>
          <a:r>
            <a:rPr lang="en-US"/>
            <a:t>Risk Management</a:t>
          </a:r>
        </a:p>
      </dgm:t>
    </dgm:pt>
    <dgm:pt modelId="{50649918-3A21-CC4F-898B-93F791868C3F}" type="parTrans" cxnId="{B30BEBFE-2163-434C-B7FC-137C9170CC52}">
      <dgm:prSet/>
      <dgm:spPr/>
      <dgm:t>
        <a:bodyPr/>
        <a:lstStyle/>
        <a:p>
          <a:endParaRPr lang="en-US"/>
        </a:p>
      </dgm:t>
    </dgm:pt>
    <dgm:pt modelId="{AA14DD05-6A1E-5C45-BE53-913D8D9F0341}" type="sibTrans" cxnId="{B30BEBFE-2163-434C-B7FC-137C9170CC52}">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en-US"/>
        </a:p>
      </dgm:t>
    </dgm:pt>
    <dgm:pt modelId="{F1C662BE-858A-DE42-A162-98EFB728835F}">
      <dgm:prSet phldrT="[Text]"/>
      <dgm:spPr/>
      <dgm:t>
        <a:bodyPr/>
        <a:lstStyle/>
        <a:p>
          <a:r>
            <a:rPr lang="en-US"/>
            <a:t>External Dependency Failures</a:t>
          </a:r>
        </a:p>
      </dgm:t>
    </dgm:pt>
    <dgm:pt modelId="{184BB5C7-E6C7-FE4F-9115-A547DB0CB616}" type="parTrans" cxnId="{DE049C4F-F612-6441-9FEB-5BD68BC61DA5}">
      <dgm:prSet/>
      <dgm:spPr/>
      <dgm:t>
        <a:bodyPr/>
        <a:lstStyle/>
        <a:p>
          <a:endParaRPr lang="en-US"/>
        </a:p>
      </dgm:t>
    </dgm:pt>
    <dgm:pt modelId="{638313DF-7999-D04A-80B0-BBD48FBB0A90}" type="sibTrans" cxnId="{DE049C4F-F612-6441-9FEB-5BD68BC61DA5}">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en-US"/>
        </a:p>
      </dgm:t>
    </dgm:pt>
    <dgm:pt modelId="{E8A12C2B-BCC6-784B-BBED-C5B859725F54}">
      <dgm:prSet/>
      <dgm:spPr/>
      <dgm:t>
        <a:bodyPr/>
        <a:lstStyle/>
        <a:p>
          <a:r>
            <a:rPr lang="en-US"/>
            <a:t>Scope Changes</a:t>
          </a:r>
        </a:p>
      </dgm:t>
    </dgm:pt>
    <dgm:pt modelId="{4D45827E-50C5-764B-BDF1-06326A74A3D3}" type="parTrans" cxnId="{BAAA6FC9-5876-D745-9C2E-03D542883BDA}">
      <dgm:prSet/>
      <dgm:spPr/>
      <dgm:t>
        <a:bodyPr/>
        <a:lstStyle/>
        <a:p>
          <a:endParaRPr lang="en-US"/>
        </a:p>
      </dgm:t>
    </dgm:pt>
    <dgm:pt modelId="{6D4903BB-2C2F-694C-B343-679FB547BCDD}" type="sibTrans" cxnId="{BAAA6FC9-5876-D745-9C2E-03D542883BDA}">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t>
        <a:bodyPr/>
        <a:lstStyle/>
        <a:p>
          <a:endParaRPr lang="en-US"/>
        </a:p>
      </dgm:t>
    </dgm:pt>
    <dgm:pt modelId="{1176CF7B-1871-A149-961F-6D6BA6D74018}">
      <dgm:prSet/>
      <dgm:spPr/>
      <dgm:t>
        <a:bodyPr/>
        <a:lstStyle/>
        <a:p>
          <a:r>
            <a:rPr lang="en-US"/>
            <a:t>Human Resources</a:t>
          </a:r>
        </a:p>
      </dgm:t>
    </dgm:pt>
    <dgm:pt modelId="{A8308CBB-E2F0-1E47-B3EB-E8570B4963E0}" type="parTrans" cxnId="{3614AD01-DCE7-9B40-BC60-DD2B73BD30B9}">
      <dgm:prSet/>
      <dgm:spPr/>
      <dgm:t>
        <a:bodyPr/>
        <a:lstStyle/>
        <a:p>
          <a:endParaRPr lang="en-US"/>
        </a:p>
      </dgm:t>
    </dgm:pt>
    <dgm:pt modelId="{C7E16262-C453-5B4E-9759-0F0825FAB863}" type="sibTrans" cxnId="{3614AD01-DCE7-9B40-BC60-DD2B73BD30B9}">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EB2ADC70-8F45-6C48-A55D-09AAFA0E7AD8}">
      <dgm:prSet custT="1"/>
      <dgm:spPr/>
      <dgm:t>
        <a:bodyPr/>
        <a:lstStyle/>
        <a:p>
          <a:r>
            <a:rPr lang="en-US" sz="1600">
              <a:solidFill>
                <a:schemeClr val="bg1"/>
              </a:solidFill>
              <a:highlight>
                <a:srgbClr val="008080"/>
              </a:highlight>
            </a:rPr>
            <a:t>Contingency Budget</a:t>
          </a:r>
        </a:p>
      </dgm:t>
    </dgm:pt>
    <dgm:pt modelId="{8D554A01-14C1-294F-B447-4ADABD004A34}" type="sibTrans" cxnId="{0DCE4802-5B4D-5A42-B4BC-BC7916D9D537}">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t>
        <a:bodyPr/>
        <a:lstStyle/>
        <a:p>
          <a:endParaRPr lang="en-US"/>
        </a:p>
      </dgm:t>
    </dgm:pt>
    <dgm:pt modelId="{3AB4AD1B-0B3F-CA48-A085-7964B11B2887}" type="parTrans" cxnId="{0DCE4802-5B4D-5A42-B4BC-BC7916D9D537}">
      <dgm:prSet/>
      <dgm:spPr/>
      <dgm:t>
        <a:bodyPr/>
        <a:lstStyle/>
        <a:p>
          <a:endParaRPr lang="en-US"/>
        </a:p>
      </dgm:t>
    </dgm:pt>
    <dgm:pt modelId="{C4F73770-7F6E-154D-BCA3-BA032836DA2D}" type="pres">
      <dgm:prSet presAssocID="{549C7025-30DA-B44E-997E-9157789B085C}" presName="Name0" presStyleCnt="0">
        <dgm:presLayoutVars>
          <dgm:chMax val="7"/>
          <dgm:chPref val="7"/>
          <dgm:dir/>
        </dgm:presLayoutVars>
      </dgm:prSet>
      <dgm:spPr/>
    </dgm:pt>
    <dgm:pt modelId="{FE23B7F0-875A-7A4C-8511-A1D51A344AEF}" type="pres">
      <dgm:prSet presAssocID="{549C7025-30DA-B44E-997E-9157789B085C}" presName="Name1" presStyleCnt="0"/>
      <dgm:spPr/>
    </dgm:pt>
    <dgm:pt modelId="{C96C48B5-95CB-2843-8819-1708B677C634}" type="pres">
      <dgm:prSet presAssocID="{8D554A01-14C1-294F-B447-4ADABD004A34}" presName="picture_1" presStyleCnt="0"/>
      <dgm:spPr/>
    </dgm:pt>
    <dgm:pt modelId="{4F98DC36-8179-CE46-8C74-2AE5D2C223BE}" type="pres">
      <dgm:prSet presAssocID="{8D554A01-14C1-294F-B447-4ADABD004A34}" presName="pictureRepeatNode" presStyleLbl="alignImgPlace1" presStyleIdx="0" presStyleCnt="6"/>
      <dgm:spPr/>
    </dgm:pt>
    <dgm:pt modelId="{042BD6CD-88E8-7042-8967-FE7DBA25B15C}" type="pres">
      <dgm:prSet presAssocID="{EB2ADC70-8F45-6C48-A55D-09AAFA0E7AD8}" presName="text_1" presStyleLbl="node1" presStyleIdx="0" presStyleCnt="0" custScaleX="154384" custScaleY="25088" custLinFactY="-65597" custLinFactNeighborX="-388" custLinFactNeighborY="-100000">
        <dgm:presLayoutVars>
          <dgm:bulletEnabled val="1"/>
        </dgm:presLayoutVars>
      </dgm:prSet>
      <dgm:spPr/>
    </dgm:pt>
    <dgm:pt modelId="{F4172D2F-361E-D64D-9457-A8555C2C8C86}" type="pres">
      <dgm:prSet presAssocID="{E91742DF-34E7-F849-86E3-05A36F920593}" presName="picture_2" presStyleCnt="0"/>
      <dgm:spPr/>
    </dgm:pt>
    <dgm:pt modelId="{1A2BB1C9-417E-C740-9CD6-22415E706E5E}" type="pres">
      <dgm:prSet presAssocID="{E91742DF-34E7-F849-86E3-05A36F920593}" presName="pictureRepeatNode" presStyleLbl="alignImgPlace1" presStyleIdx="1" presStyleCnt="6"/>
      <dgm:spPr/>
    </dgm:pt>
    <dgm:pt modelId="{98D7F40B-BA8B-5C4B-8B98-E95FE43D5EB5}" type="pres">
      <dgm:prSet presAssocID="{E28B5276-7BEA-9E41-94AE-5B0D3D5B89A1}" presName="line_2" presStyleLbl="parChTrans1D1" presStyleIdx="0" presStyleCnt="5"/>
      <dgm:spPr/>
    </dgm:pt>
    <dgm:pt modelId="{168169D8-79FE-3248-939E-6898D7B16780}" type="pres">
      <dgm:prSet presAssocID="{E28B5276-7BEA-9E41-94AE-5B0D3D5B89A1}" presName="textparent_2" presStyleLbl="node1" presStyleIdx="0" presStyleCnt="0"/>
      <dgm:spPr/>
    </dgm:pt>
    <dgm:pt modelId="{F1857D77-42FA-2C46-B13D-0D6D978602E6}" type="pres">
      <dgm:prSet presAssocID="{E28B5276-7BEA-9E41-94AE-5B0D3D5B89A1}" presName="text_2" presStyleLbl="revTx" presStyleIdx="0" presStyleCnt="5">
        <dgm:presLayoutVars>
          <dgm:bulletEnabled val="1"/>
        </dgm:presLayoutVars>
      </dgm:prSet>
      <dgm:spPr/>
    </dgm:pt>
    <dgm:pt modelId="{568D35F3-E4E1-D041-8288-64C9248E705F}" type="pres">
      <dgm:prSet presAssocID="{6D4903BB-2C2F-694C-B343-679FB547BCDD}" presName="picture_3" presStyleCnt="0"/>
      <dgm:spPr/>
    </dgm:pt>
    <dgm:pt modelId="{26458800-89F8-174D-BC6A-BABBC1EF204F}" type="pres">
      <dgm:prSet presAssocID="{6D4903BB-2C2F-694C-B343-679FB547BCDD}" presName="pictureRepeatNode" presStyleLbl="alignImgPlace1" presStyleIdx="2" presStyleCnt="6"/>
      <dgm:spPr/>
    </dgm:pt>
    <dgm:pt modelId="{4279AA5B-0858-C24F-8C2B-54DE2EA23FA9}" type="pres">
      <dgm:prSet presAssocID="{E8A12C2B-BCC6-784B-BBED-C5B859725F54}" presName="line_3" presStyleLbl="parChTrans1D1" presStyleIdx="1" presStyleCnt="5"/>
      <dgm:spPr/>
    </dgm:pt>
    <dgm:pt modelId="{E696E664-295F-284D-BE2E-7A2CA263C857}" type="pres">
      <dgm:prSet presAssocID="{E8A12C2B-BCC6-784B-BBED-C5B859725F54}" presName="textparent_3" presStyleLbl="node1" presStyleIdx="0" presStyleCnt="0"/>
      <dgm:spPr/>
    </dgm:pt>
    <dgm:pt modelId="{CECEE540-1AA8-8342-BF54-76433C51A16F}" type="pres">
      <dgm:prSet presAssocID="{E8A12C2B-BCC6-784B-BBED-C5B859725F54}" presName="text_3" presStyleLbl="revTx" presStyleIdx="1" presStyleCnt="5">
        <dgm:presLayoutVars>
          <dgm:bulletEnabled val="1"/>
        </dgm:presLayoutVars>
      </dgm:prSet>
      <dgm:spPr/>
    </dgm:pt>
    <dgm:pt modelId="{B10F0FB5-10C5-AD4A-9A62-2FBB8F5262BA}" type="pres">
      <dgm:prSet presAssocID="{C7E16262-C453-5B4E-9759-0F0825FAB863}" presName="picture_4" presStyleCnt="0"/>
      <dgm:spPr/>
    </dgm:pt>
    <dgm:pt modelId="{EA716073-7D85-3B46-ADDE-9FD826845CD5}" type="pres">
      <dgm:prSet presAssocID="{C7E16262-C453-5B4E-9759-0F0825FAB863}" presName="pictureRepeatNode" presStyleLbl="alignImgPlace1" presStyleIdx="3" presStyleCnt="6"/>
      <dgm:spPr/>
    </dgm:pt>
    <dgm:pt modelId="{B9B7616F-1DC3-0848-BB8F-42CA86FF8033}" type="pres">
      <dgm:prSet presAssocID="{1176CF7B-1871-A149-961F-6D6BA6D74018}" presName="line_4" presStyleLbl="parChTrans1D1" presStyleIdx="2" presStyleCnt="5"/>
      <dgm:spPr/>
    </dgm:pt>
    <dgm:pt modelId="{0E6E4565-5ED4-B148-A7C2-8015E7C9CEE3}" type="pres">
      <dgm:prSet presAssocID="{1176CF7B-1871-A149-961F-6D6BA6D74018}" presName="textparent_4" presStyleLbl="node1" presStyleIdx="0" presStyleCnt="0"/>
      <dgm:spPr/>
    </dgm:pt>
    <dgm:pt modelId="{F54B1540-0C35-9945-A5D7-5C3EEFD6F30E}" type="pres">
      <dgm:prSet presAssocID="{1176CF7B-1871-A149-961F-6D6BA6D74018}" presName="text_4" presStyleLbl="revTx" presStyleIdx="2" presStyleCnt="5">
        <dgm:presLayoutVars>
          <dgm:bulletEnabled val="1"/>
        </dgm:presLayoutVars>
      </dgm:prSet>
      <dgm:spPr/>
    </dgm:pt>
    <dgm:pt modelId="{03B8897C-37C1-7447-BB65-0A74ACCD5023}" type="pres">
      <dgm:prSet presAssocID="{AA14DD05-6A1E-5C45-BE53-913D8D9F0341}" presName="picture_5" presStyleCnt="0"/>
      <dgm:spPr/>
    </dgm:pt>
    <dgm:pt modelId="{0A86CC8C-3200-1D47-AAB0-0473A88C9799}" type="pres">
      <dgm:prSet presAssocID="{AA14DD05-6A1E-5C45-BE53-913D8D9F0341}" presName="pictureRepeatNode" presStyleLbl="alignImgPlace1" presStyleIdx="4" presStyleCnt="6"/>
      <dgm:spPr/>
    </dgm:pt>
    <dgm:pt modelId="{BCEE9421-C143-444D-BFD3-1C5FCB46E737}" type="pres">
      <dgm:prSet presAssocID="{86819F49-53ED-D84B-A2F7-0B43B51F60E8}" presName="line_5" presStyleLbl="parChTrans1D1" presStyleIdx="3" presStyleCnt="5"/>
      <dgm:spPr/>
    </dgm:pt>
    <dgm:pt modelId="{CD1AB741-8239-974F-903E-543B8935197B}" type="pres">
      <dgm:prSet presAssocID="{86819F49-53ED-D84B-A2F7-0B43B51F60E8}" presName="textparent_5" presStyleLbl="node1" presStyleIdx="0" presStyleCnt="0"/>
      <dgm:spPr/>
    </dgm:pt>
    <dgm:pt modelId="{8B820124-834A-C842-9105-66787ACD7309}" type="pres">
      <dgm:prSet presAssocID="{86819F49-53ED-D84B-A2F7-0B43B51F60E8}" presName="text_5" presStyleLbl="revTx" presStyleIdx="3" presStyleCnt="5">
        <dgm:presLayoutVars>
          <dgm:bulletEnabled val="1"/>
        </dgm:presLayoutVars>
      </dgm:prSet>
      <dgm:spPr/>
    </dgm:pt>
    <dgm:pt modelId="{B63E737E-C011-E54C-AA40-9D7E70427132}" type="pres">
      <dgm:prSet presAssocID="{638313DF-7999-D04A-80B0-BBD48FBB0A90}" presName="picture_6" presStyleCnt="0"/>
      <dgm:spPr/>
    </dgm:pt>
    <dgm:pt modelId="{56BF2B94-A50F-9A4C-BE0C-2AC93EFF57C8}" type="pres">
      <dgm:prSet presAssocID="{638313DF-7999-D04A-80B0-BBD48FBB0A90}" presName="pictureRepeatNode" presStyleLbl="alignImgPlace1" presStyleIdx="5" presStyleCnt="6"/>
      <dgm:spPr/>
    </dgm:pt>
    <dgm:pt modelId="{32D401D4-0DFE-374F-A46B-F3DC8325A797}" type="pres">
      <dgm:prSet presAssocID="{F1C662BE-858A-DE42-A162-98EFB728835F}" presName="line_6" presStyleLbl="parChTrans1D1" presStyleIdx="4" presStyleCnt="5"/>
      <dgm:spPr/>
    </dgm:pt>
    <dgm:pt modelId="{D3BFF412-939F-554A-8B04-8AA59E4A5E52}" type="pres">
      <dgm:prSet presAssocID="{F1C662BE-858A-DE42-A162-98EFB728835F}" presName="textparent_6" presStyleLbl="node1" presStyleIdx="0" presStyleCnt="0"/>
      <dgm:spPr/>
    </dgm:pt>
    <dgm:pt modelId="{C763B177-BA0B-6942-8880-3C702DBDA359}" type="pres">
      <dgm:prSet presAssocID="{F1C662BE-858A-DE42-A162-98EFB728835F}" presName="text_6" presStyleLbl="revTx" presStyleIdx="4" presStyleCnt="5" custScaleX="319285">
        <dgm:presLayoutVars>
          <dgm:bulletEnabled val="1"/>
        </dgm:presLayoutVars>
      </dgm:prSet>
      <dgm:spPr/>
    </dgm:pt>
  </dgm:ptLst>
  <dgm:cxnLst>
    <dgm:cxn modelId="{3614AD01-DCE7-9B40-BC60-DD2B73BD30B9}" srcId="{549C7025-30DA-B44E-997E-9157789B085C}" destId="{1176CF7B-1871-A149-961F-6D6BA6D74018}" srcOrd="3" destOrd="0" parTransId="{A8308CBB-E2F0-1E47-B3EB-E8570B4963E0}" sibTransId="{C7E16262-C453-5B4E-9759-0F0825FAB863}"/>
    <dgm:cxn modelId="{0DCE4802-5B4D-5A42-B4BC-BC7916D9D537}" srcId="{549C7025-30DA-B44E-997E-9157789B085C}" destId="{EB2ADC70-8F45-6C48-A55D-09AAFA0E7AD8}" srcOrd="0" destOrd="0" parTransId="{3AB4AD1B-0B3F-CA48-A085-7964B11B2887}" sibTransId="{8D554A01-14C1-294F-B447-4ADABD004A34}"/>
    <dgm:cxn modelId="{A9A47306-7246-2249-A283-60BFEA2446F0}" type="presOf" srcId="{C7E16262-C453-5B4E-9759-0F0825FAB863}" destId="{EA716073-7D85-3B46-ADDE-9FD826845CD5}" srcOrd="0" destOrd="0" presId="urn:microsoft.com/office/officeart/2008/layout/CircularPictureCallout"/>
    <dgm:cxn modelId="{700C8207-F97E-DA4E-B1FC-E169846C4F04}" type="presOf" srcId="{E8A12C2B-BCC6-784B-BBED-C5B859725F54}" destId="{CECEE540-1AA8-8342-BF54-76433C51A16F}" srcOrd="0" destOrd="0" presId="urn:microsoft.com/office/officeart/2008/layout/CircularPictureCallout"/>
    <dgm:cxn modelId="{A8C9F207-D9A0-DB4B-9990-788D7C9106F5}" type="presOf" srcId="{AA14DD05-6A1E-5C45-BE53-913D8D9F0341}" destId="{0A86CC8C-3200-1D47-AAB0-0473A88C9799}" srcOrd="0" destOrd="0" presId="urn:microsoft.com/office/officeart/2008/layout/CircularPictureCallout"/>
    <dgm:cxn modelId="{28B65B0D-061F-274C-8AD3-1CDDEA4C5886}" type="presOf" srcId="{638313DF-7999-D04A-80B0-BBD48FBB0A90}" destId="{56BF2B94-A50F-9A4C-BE0C-2AC93EFF57C8}" srcOrd="0" destOrd="0" presId="urn:microsoft.com/office/officeart/2008/layout/CircularPictureCallout"/>
    <dgm:cxn modelId="{1B38720D-5B9B-5743-87EE-C699EAFF3B51}" type="presOf" srcId="{E28B5276-7BEA-9E41-94AE-5B0D3D5B89A1}" destId="{F1857D77-42FA-2C46-B13D-0D6D978602E6}" srcOrd="0" destOrd="0" presId="urn:microsoft.com/office/officeart/2008/layout/CircularPictureCallout"/>
    <dgm:cxn modelId="{93A2B62F-7064-B942-8373-A09BC1149EAB}" type="presOf" srcId="{549C7025-30DA-B44E-997E-9157789B085C}" destId="{C4F73770-7F6E-154D-BCA3-BA032836DA2D}" srcOrd="0" destOrd="0" presId="urn:microsoft.com/office/officeart/2008/layout/CircularPictureCallout"/>
    <dgm:cxn modelId="{0DF6AE5E-79F5-0B43-87BB-4EA6F8DAA6C3}" srcId="{549C7025-30DA-B44E-997E-9157789B085C}" destId="{E28B5276-7BEA-9E41-94AE-5B0D3D5B89A1}" srcOrd="1" destOrd="0" parTransId="{434DDF5A-7B87-2045-A9DE-B72FF334A86C}" sibTransId="{E91742DF-34E7-F849-86E3-05A36F920593}"/>
    <dgm:cxn modelId="{44425D5F-B858-9942-831D-2B8338C726F8}" type="presOf" srcId="{1176CF7B-1871-A149-961F-6D6BA6D74018}" destId="{F54B1540-0C35-9945-A5D7-5C3EEFD6F30E}" srcOrd="0" destOrd="0" presId="urn:microsoft.com/office/officeart/2008/layout/CircularPictureCallout"/>
    <dgm:cxn modelId="{4AE49C6D-3FED-C040-A056-ABBCD66DAD6C}" type="presOf" srcId="{86819F49-53ED-D84B-A2F7-0B43B51F60E8}" destId="{8B820124-834A-C842-9105-66787ACD7309}" srcOrd="0" destOrd="0" presId="urn:microsoft.com/office/officeart/2008/layout/CircularPictureCallout"/>
    <dgm:cxn modelId="{DE049C4F-F612-6441-9FEB-5BD68BC61DA5}" srcId="{549C7025-30DA-B44E-997E-9157789B085C}" destId="{F1C662BE-858A-DE42-A162-98EFB728835F}" srcOrd="5" destOrd="0" parTransId="{184BB5C7-E6C7-FE4F-9115-A547DB0CB616}" sibTransId="{638313DF-7999-D04A-80B0-BBD48FBB0A90}"/>
    <dgm:cxn modelId="{7F612FBC-F3E6-2343-BBEE-5F4E328AFB14}" type="presOf" srcId="{F1C662BE-858A-DE42-A162-98EFB728835F}" destId="{C763B177-BA0B-6942-8880-3C702DBDA359}" srcOrd="0" destOrd="0" presId="urn:microsoft.com/office/officeart/2008/layout/CircularPictureCallout"/>
    <dgm:cxn modelId="{BAAA6FC9-5876-D745-9C2E-03D542883BDA}" srcId="{549C7025-30DA-B44E-997E-9157789B085C}" destId="{E8A12C2B-BCC6-784B-BBED-C5B859725F54}" srcOrd="2" destOrd="0" parTransId="{4D45827E-50C5-764B-BDF1-06326A74A3D3}" sibTransId="{6D4903BB-2C2F-694C-B343-679FB547BCDD}"/>
    <dgm:cxn modelId="{4BD7D5D5-CD6B-A143-95C6-BA15020DD710}" type="presOf" srcId="{8D554A01-14C1-294F-B447-4ADABD004A34}" destId="{4F98DC36-8179-CE46-8C74-2AE5D2C223BE}" srcOrd="0" destOrd="0" presId="urn:microsoft.com/office/officeart/2008/layout/CircularPictureCallout"/>
    <dgm:cxn modelId="{045897EB-E739-2040-9D08-F729EBB2FFC8}" type="presOf" srcId="{E91742DF-34E7-F849-86E3-05A36F920593}" destId="{1A2BB1C9-417E-C740-9CD6-22415E706E5E}" srcOrd="0" destOrd="0" presId="urn:microsoft.com/office/officeart/2008/layout/CircularPictureCallout"/>
    <dgm:cxn modelId="{B8F90CF3-E602-4245-9895-F590537527D0}" type="presOf" srcId="{6D4903BB-2C2F-694C-B343-679FB547BCDD}" destId="{26458800-89F8-174D-BC6A-BABBC1EF204F}" srcOrd="0" destOrd="0" presId="urn:microsoft.com/office/officeart/2008/layout/CircularPictureCallout"/>
    <dgm:cxn modelId="{59A7D7FB-D495-0642-86B0-66C288DFF78B}" type="presOf" srcId="{EB2ADC70-8F45-6C48-A55D-09AAFA0E7AD8}" destId="{042BD6CD-88E8-7042-8967-FE7DBA25B15C}" srcOrd="0" destOrd="0" presId="urn:microsoft.com/office/officeart/2008/layout/CircularPictureCallout"/>
    <dgm:cxn modelId="{B30BEBFE-2163-434C-B7FC-137C9170CC52}" srcId="{549C7025-30DA-B44E-997E-9157789B085C}" destId="{86819F49-53ED-D84B-A2F7-0B43B51F60E8}" srcOrd="4" destOrd="0" parTransId="{50649918-3A21-CC4F-898B-93F791868C3F}" sibTransId="{AA14DD05-6A1E-5C45-BE53-913D8D9F0341}"/>
    <dgm:cxn modelId="{2CE01B46-09B0-3F4F-A6C1-7F97CCD52858}" type="presParOf" srcId="{C4F73770-7F6E-154D-BCA3-BA032836DA2D}" destId="{FE23B7F0-875A-7A4C-8511-A1D51A344AEF}" srcOrd="0" destOrd="0" presId="urn:microsoft.com/office/officeart/2008/layout/CircularPictureCallout"/>
    <dgm:cxn modelId="{78AC2AA5-63A2-0A4E-AD6E-64A70878370C}" type="presParOf" srcId="{FE23B7F0-875A-7A4C-8511-A1D51A344AEF}" destId="{C96C48B5-95CB-2843-8819-1708B677C634}" srcOrd="0" destOrd="0" presId="urn:microsoft.com/office/officeart/2008/layout/CircularPictureCallout"/>
    <dgm:cxn modelId="{3E91FA2F-E4DE-3542-A430-5CD8D39385E0}" type="presParOf" srcId="{C96C48B5-95CB-2843-8819-1708B677C634}" destId="{4F98DC36-8179-CE46-8C74-2AE5D2C223BE}" srcOrd="0" destOrd="0" presId="urn:microsoft.com/office/officeart/2008/layout/CircularPictureCallout"/>
    <dgm:cxn modelId="{9D7339DE-742A-4F40-9FBA-EAF1E8BC6F05}" type="presParOf" srcId="{FE23B7F0-875A-7A4C-8511-A1D51A344AEF}" destId="{042BD6CD-88E8-7042-8967-FE7DBA25B15C}" srcOrd="1" destOrd="0" presId="urn:microsoft.com/office/officeart/2008/layout/CircularPictureCallout"/>
    <dgm:cxn modelId="{E9BDEDA2-2208-9649-BB7F-9DD994E40627}" type="presParOf" srcId="{FE23B7F0-875A-7A4C-8511-A1D51A344AEF}" destId="{F4172D2F-361E-D64D-9457-A8555C2C8C86}" srcOrd="2" destOrd="0" presId="urn:microsoft.com/office/officeart/2008/layout/CircularPictureCallout"/>
    <dgm:cxn modelId="{191556B2-1F9E-F146-8C93-73884DBDB9AB}" type="presParOf" srcId="{F4172D2F-361E-D64D-9457-A8555C2C8C86}" destId="{1A2BB1C9-417E-C740-9CD6-22415E706E5E}" srcOrd="0" destOrd="0" presId="urn:microsoft.com/office/officeart/2008/layout/CircularPictureCallout"/>
    <dgm:cxn modelId="{4E58BCEA-9541-B042-B60E-5DAE2A0E03AE}" type="presParOf" srcId="{FE23B7F0-875A-7A4C-8511-A1D51A344AEF}" destId="{98D7F40B-BA8B-5C4B-8B98-E95FE43D5EB5}" srcOrd="3" destOrd="0" presId="urn:microsoft.com/office/officeart/2008/layout/CircularPictureCallout"/>
    <dgm:cxn modelId="{DB468BE7-20A2-0B44-BFD4-960DA7D9A980}" type="presParOf" srcId="{FE23B7F0-875A-7A4C-8511-A1D51A344AEF}" destId="{168169D8-79FE-3248-939E-6898D7B16780}" srcOrd="4" destOrd="0" presId="urn:microsoft.com/office/officeart/2008/layout/CircularPictureCallout"/>
    <dgm:cxn modelId="{67161ED9-5F06-624A-980B-E846B3A4AB89}" type="presParOf" srcId="{168169D8-79FE-3248-939E-6898D7B16780}" destId="{F1857D77-42FA-2C46-B13D-0D6D978602E6}" srcOrd="0" destOrd="0" presId="urn:microsoft.com/office/officeart/2008/layout/CircularPictureCallout"/>
    <dgm:cxn modelId="{813D7D0E-0A92-974D-BB05-E049347E2FEE}" type="presParOf" srcId="{FE23B7F0-875A-7A4C-8511-A1D51A344AEF}" destId="{568D35F3-E4E1-D041-8288-64C9248E705F}" srcOrd="5" destOrd="0" presId="urn:microsoft.com/office/officeart/2008/layout/CircularPictureCallout"/>
    <dgm:cxn modelId="{356D65FA-A6EA-FF4D-A30B-72461183E0D3}" type="presParOf" srcId="{568D35F3-E4E1-D041-8288-64C9248E705F}" destId="{26458800-89F8-174D-BC6A-BABBC1EF204F}" srcOrd="0" destOrd="0" presId="urn:microsoft.com/office/officeart/2008/layout/CircularPictureCallout"/>
    <dgm:cxn modelId="{5DF3B0C7-59DD-AD4B-BAF2-86EA50E0F02F}" type="presParOf" srcId="{FE23B7F0-875A-7A4C-8511-A1D51A344AEF}" destId="{4279AA5B-0858-C24F-8C2B-54DE2EA23FA9}" srcOrd="6" destOrd="0" presId="urn:microsoft.com/office/officeart/2008/layout/CircularPictureCallout"/>
    <dgm:cxn modelId="{E410FA3C-EF16-1F44-820A-1FD9BA90137B}" type="presParOf" srcId="{FE23B7F0-875A-7A4C-8511-A1D51A344AEF}" destId="{E696E664-295F-284D-BE2E-7A2CA263C857}" srcOrd="7" destOrd="0" presId="urn:microsoft.com/office/officeart/2008/layout/CircularPictureCallout"/>
    <dgm:cxn modelId="{EA59D678-D1C8-9C42-A70B-A04B296239E1}" type="presParOf" srcId="{E696E664-295F-284D-BE2E-7A2CA263C857}" destId="{CECEE540-1AA8-8342-BF54-76433C51A16F}" srcOrd="0" destOrd="0" presId="urn:microsoft.com/office/officeart/2008/layout/CircularPictureCallout"/>
    <dgm:cxn modelId="{2869D0DA-235C-464E-891A-944B1E9137CF}" type="presParOf" srcId="{FE23B7F0-875A-7A4C-8511-A1D51A344AEF}" destId="{B10F0FB5-10C5-AD4A-9A62-2FBB8F5262BA}" srcOrd="8" destOrd="0" presId="urn:microsoft.com/office/officeart/2008/layout/CircularPictureCallout"/>
    <dgm:cxn modelId="{E6979B6C-AB90-0647-BDEF-F35D3638A588}" type="presParOf" srcId="{B10F0FB5-10C5-AD4A-9A62-2FBB8F5262BA}" destId="{EA716073-7D85-3B46-ADDE-9FD826845CD5}" srcOrd="0" destOrd="0" presId="urn:microsoft.com/office/officeart/2008/layout/CircularPictureCallout"/>
    <dgm:cxn modelId="{85A83CA8-6FE4-FE41-BFD9-D0B1EE83B2E1}" type="presParOf" srcId="{FE23B7F0-875A-7A4C-8511-A1D51A344AEF}" destId="{B9B7616F-1DC3-0848-BB8F-42CA86FF8033}" srcOrd="9" destOrd="0" presId="urn:microsoft.com/office/officeart/2008/layout/CircularPictureCallout"/>
    <dgm:cxn modelId="{C8C10C8B-4F33-1343-A736-81AA0D150F61}" type="presParOf" srcId="{FE23B7F0-875A-7A4C-8511-A1D51A344AEF}" destId="{0E6E4565-5ED4-B148-A7C2-8015E7C9CEE3}" srcOrd="10" destOrd="0" presId="urn:microsoft.com/office/officeart/2008/layout/CircularPictureCallout"/>
    <dgm:cxn modelId="{4A437989-4FB0-9C46-97AC-023E67CC0B6C}" type="presParOf" srcId="{0E6E4565-5ED4-B148-A7C2-8015E7C9CEE3}" destId="{F54B1540-0C35-9945-A5D7-5C3EEFD6F30E}" srcOrd="0" destOrd="0" presId="urn:microsoft.com/office/officeart/2008/layout/CircularPictureCallout"/>
    <dgm:cxn modelId="{27F31A84-CE16-9844-A14F-A245F3AE6C92}" type="presParOf" srcId="{FE23B7F0-875A-7A4C-8511-A1D51A344AEF}" destId="{03B8897C-37C1-7447-BB65-0A74ACCD5023}" srcOrd="11" destOrd="0" presId="urn:microsoft.com/office/officeart/2008/layout/CircularPictureCallout"/>
    <dgm:cxn modelId="{38F20E6F-43AD-6942-A177-EFA6A9E3989F}" type="presParOf" srcId="{03B8897C-37C1-7447-BB65-0A74ACCD5023}" destId="{0A86CC8C-3200-1D47-AAB0-0473A88C9799}" srcOrd="0" destOrd="0" presId="urn:microsoft.com/office/officeart/2008/layout/CircularPictureCallout"/>
    <dgm:cxn modelId="{1F9AFE82-98D7-1C41-8175-588C9DEA0674}" type="presParOf" srcId="{FE23B7F0-875A-7A4C-8511-A1D51A344AEF}" destId="{BCEE9421-C143-444D-BFD3-1C5FCB46E737}" srcOrd="12" destOrd="0" presId="urn:microsoft.com/office/officeart/2008/layout/CircularPictureCallout"/>
    <dgm:cxn modelId="{0D2E090B-A9EC-F34D-8770-464AB5F75981}" type="presParOf" srcId="{FE23B7F0-875A-7A4C-8511-A1D51A344AEF}" destId="{CD1AB741-8239-974F-903E-543B8935197B}" srcOrd="13" destOrd="0" presId="urn:microsoft.com/office/officeart/2008/layout/CircularPictureCallout"/>
    <dgm:cxn modelId="{F4F7B707-227F-7D4D-BD53-FDE06293BCE8}" type="presParOf" srcId="{CD1AB741-8239-974F-903E-543B8935197B}" destId="{8B820124-834A-C842-9105-66787ACD7309}" srcOrd="0" destOrd="0" presId="urn:microsoft.com/office/officeart/2008/layout/CircularPictureCallout"/>
    <dgm:cxn modelId="{32649C91-0E9A-4A4D-81B6-00B40E1D4D7B}" type="presParOf" srcId="{FE23B7F0-875A-7A4C-8511-A1D51A344AEF}" destId="{B63E737E-C011-E54C-AA40-9D7E70427132}" srcOrd="14" destOrd="0" presId="urn:microsoft.com/office/officeart/2008/layout/CircularPictureCallout"/>
    <dgm:cxn modelId="{61C681A6-071B-2649-921C-296F3902B344}" type="presParOf" srcId="{B63E737E-C011-E54C-AA40-9D7E70427132}" destId="{56BF2B94-A50F-9A4C-BE0C-2AC93EFF57C8}" srcOrd="0" destOrd="0" presId="urn:microsoft.com/office/officeart/2008/layout/CircularPictureCallout"/>
    <dgm:cxn modelId="{6305ACC0-E69A-6243-A992-90976A798906}" type="presParOf" srcId="{FE23B7F0-875A-7A4C-8511-A1D51A344AEF}" destId="{32D401D4-0DFE-374F-A46B-F3DC8325A797}" srcOrd="15" destOrd="0" presId="urn:microsoft.com/office/officeart/2008/layout/CircularPictureCallout"/>
    <dgm:cxn modelId="{8B8A4D71-AF60-FD4F-A887-145E46352E78}" type="presParOf" srcId="{FE23B7F0-875A-7A4C-8511-A1D51A344AEF}" destId="{D3BFF412-939F-554A-8B04-8AA59E4A5E52}" srcOrd="16" destOrd="0" presId="urn:microsoft.com/office/officeart/2008/layout/CircularPictureCallout"/>
    <dgm:cxn modelId="{D3E27D62-B8B5-9441-B692-83BECEC3EF0B}" type="presParOf" srcId="{D3BFF412-939F-554A-8B04-8AA59E4A5E52}" destId="{C763B177-BA0B-6942-8880-3C702DBDA359}"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BAA07AA-14EF-1644-B2AE-7482A8347ED3}" type="doc">
      <dgm:prSet loTypeId="urn:microsoft.com/office/officeart/2005/8/layout/vList4" loCatId="icon" qsTypeId="urn:microsoft.com/office/officeart/2005/8/quickstyle/simple2" qsCatId="simple" csTypeId="urn:microsoft.com/office/officeart/2005/8/colors/colorful1" csCatId="colorful" phldr="1"/>
      <dgm:spPr/>
      <dgm:t>
        <a:bodyPr/>
        <a:lstStyle/>
        <a:p>
          <a:endParaRPr lang="en-US"/>
        </a:p>
      </dgm:t>
    </dgm:pt>
    <dgm:pt modelId="{DA318E6B-52C6-4446-92C4-96BADBB1D076}">
      <dgm:prSet custT="1"/>
      <dgm:spPr/>
      <dgm:t>
        <a:bodyPr/>
        <a:lstStyle/>
        <a:p>
          <a:r>
            <a:rPr lang="en-CA" sz="1000" b="0" i="0" dirty="0"/>
            <a:t>Market Feasibility: Growing demand for digital learning solutions</a:t>
          </a:r>
          <a:endParaRPr lang="en-US" sz="1000" dirty="0"/>
        </a:p>
      </dgm:t>
    </dgm:pt>
    <dgm:pt modelId="{F4B63AEA-C02F-9247-9694-E85790E9CBD1}" type="parTrans" cxnId="{CA707498-1130-0848-BBCB-3321A4FB01A7}">
      <dgm:prSet/>
      <dgm:spPr/>
      <dgm:t>
        <a:bodyPr/>
        <a:lstStyle/>
        <a:p>
          <a:endParaRPr lang="en-US" sz="2400"/>
        </a:p>
      </dgm:t>
    </dgm:pt>
    <dgm:pt modelId="{56155767-AEF7-DB4B-99EA-321C78B07BE9}" type="sibTrans" cxnId="{CA707498-1130-0848-BBCB-3321A4FB01A7}">
      <dgm:prSet/>
      <dgm:spPr/>
      <dgm:t>
        <a:bodyPr/>
        <a:lstStyle/>
        <a:p>
          <a:endParaRPr lang="en-US" sz="2400"/>
        </a:p>
      </dgm:t>
    </dgm:pt>
    <dgm:pt modelId="{3580CC2B-8E96-B645-BE8C-30D29CB541CE}">
      <dgm:prSet custT="1"/>
      <dgm:spPr/>
      <dgm:t>
        <a:bodyPr/>
        <a:lstStyle/>
        <a:p>
          <a:r>
            <a:rPr lang="en-CA" sz="1000" b="0" i="0"/>
            <a:t>ROI: Demonstrated financial viability and sustainability</a:t>
          </a:r>
          <a:endParaRPr lang="en-CA" sz="1000"/>
        </a:p>
      </dgm:t>
    </dgm:pt>
    <dgm:pt modelId="{B851AB6C-F00C-AB4A-9AD6-40AB53A5CFB8}" type="parTrans" cxnId="{A9A8C0C5-DB74-E341-92D1-F0D864E9EDC8}">
      <dgm:prSet/>
      <dgm:spPr/>
      <dgm:t>
        <a:bodyPr/>
        <a:lstStyle/>
        <a:p>
          <a:endParaRPr lang="en-US" sz="2400"/>
        </a:p>
      </dgm:t>
    </dgm:pt>
    <dgm:pt modelId="{3C2AF168-7EA2-4E42-809D-D0600564E051}" type="sibTrans" cxnId="{A9A8C0C5-DB74-E341-92D1-F0D864E9EDC8}">
      <dgm:prSet/>
      <dgm:spPr/>
      <dgm:t>
        <a:bodyPr/>
        <a:lstStyle/>
        <a:p>
          <a:endParaRPr lang="en-US" sz="2400"/>
        </a:p>
      </dgm:t>
    </dgm:pt>
    <dgm:pt modelId="{DA26DFC4-BB3A-DD4F-9F28-AD7B33E697E1}">
      <dgm:prSet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CA" sz="1000" b="0" i="0"/>
            <a:t>Risk Mitigation: Prepared to navigate challenges with resilience</a:t>
          </a:r>
          <a:endParaRPr lang="en-CA" sz="1000"/>
        </a:p>
      </dgm:t>
    </dgm:pt>
    <dgm:pt modelId="{806C9DD1-A78E-5544-BE7B-9443631D0FF2}" type="parTrans" cxnId="{93B25F8D-B13C-6841-9FB5-30FEABEBEF62}">
      <dgm:prSet/>
      <dgm:spPr/>
      <dgm:t>
        <a:bodyPr/>
        <a:lstStyle/>
        <a:p>
          <a:endParaRPr lang="en-US" sz="2400"/>
        </a:p>
      </dgm:t>
    </dgm:pt>
    <dgm:pt modelId="{16A45328-8A59-5340-9038-A39BCB84D250}" type="sibTrans" cxnId="{93B25F8D-B13C-6841-9FB5-30FEABEBEF62}">
      <dgm:prSet/>
      <dgm:spPr/>
      <dgm:t>
        <a:bodyPr/>
        <a:lstStyle/>
        <a:p>
          <a:endParaRPr lang="en-US" sz="2400"/>
        </a:p>
      </dgm:t>
    </dgm:pt>
    <dgm:pt modelId="{F3EE01BF-02F8-E54F-A630-A47A5EF382E5}">
      <dgm:prSet custT="1"/>
      <dgm:spPr/>
      <dgm:t>
        <a:bodyPr/>
        <a:lstStyle/>
        <a:p>
          <a:r>
            <a:rPr lang="en-CA" sz="1000" b="0" i="0" dirty="0"/>
            <a:t>Vision: Shaping the future of financial education together</a:t>
          </a:r>
          <a:endParaRPr lang="en-CA" sz="1000" dirty="0"/>
        </a:p>
      </dgm:t>
    </dgm:pt>
    <dgm:pt modelId="{9186F779-2982-F643-83ED-4BEC93AB20D7}" type="parTrans" cxnId="{A808EC2F-ACD5-6941-864B-E9EA8292B37D}">
      <dgm:prSet/>
      <dgm:spPr/>
      <dgm:t>
        <a:bodyPr/>
        <a:lstStyle/>
        <a:p>
          <a:endParaRPr lang="en-US" sz="2400"/>
        </a:p>
      </dgm:t>
    </dgm:pt>
    <dgm:pt modelId="{4D9FFC5C-F4DE-C249-869F-203768ED22E6}" type="sibTrans" cxnId="{A808EC2F-ACD5-6941-864B-E9EA8292B37D}">
      <dgm:prSet/>
      <dgm:spPr/>
      <dgm:t>
        <a:bodyPr/>
        <a:lstStyle/>
        <a:p>
          <a:endParaRPr lang="en-US" sz="2400"/>
        </a:p>
      </dgm:t>
    </dgm:pt>
    <dgm:pt modelId="{EDD080E0-A445-5946-9BC1-B681E0736EEE}" type="pres">
      <dgm:prSet presAssocID="{3BAA07AA-14EF-1644-B2AE-7482A8347ED3}" presName="linear" presStyleCnt="0">
        <dgm:presLayoutVars>
          <dgm:dir/>
          <dgm:resizeHandles val="exact"/>
        </dgm:presLayoutVars>
      </dgm:prSet>
      <dgm:spPr/>
    </dgm:pt>
    <dgm:pt modelId="{19D125F6-33D5-6E41-BA73-DF02584C88DC}" type="pres">
      <dgm:prSet presAssocID="{F3EE01BF-02F8-E54F-A630-A47A5EF382E5}" presName="comp" presStyleCnt="0"/>
      <dgm:spPr/>
    </dgm:pt>
    <dgm:pt modelId="{09231D03-2B70-3F46-8B95-35BF1AA67E71}" type="pres">
      <dgm:prSet presAssocID="{F3EE01BF-02F8-E54F-A630-A47A5EF382E5}" presName="box" presStyleLbl="node1" presStyleIdx="0" presStyleCnt="4"/>
      <dgm:spPr/>
    </dgm:pt>
    <dgm:pt modelId="{7C74CF5B-2059-604F-975A-9DB5AE226B48}" type="pres">
      <dgm:prSet presAssocID="{F3EE01BF-02F8-E54F-A630-A47A5EF382E5}" presName="img" presStyleLbl="fgImgPlace1" presStyleIdx="0" presStyleCnt="4"/>
      <dgm:spPr>
        <a:blipFill rotWithShape="1">
          <a:blip xmlns:r="http://schemas.openxmlformats.org/officeDocument/2006/relationships" r:embed="rId1"/>
          <a:srcRect/>
          <a:stretch>
            <a:fillRect/>
          </a:stretch>
        </a:blipFill>
      </dgm:spPr>
    </dgm:pt>
    <dgm:pt modelId="{9848FED0-56AC-1C4F-8A7E-32E78D142EEC}" type="pres">
      <dgm:prSet presAssocID="{F3EE01BF-02F8-E54F-A630-A47A5EF382E5}" presName="text" presStyleLbl="node1" presStyleIdx="0" presStyleCnt="4">
        <dgm:presLayoutVars>
          <dgm:bulletEnabled val="1"/>
        </dgm:presLayoutVars>
      </dgm:prSet>
      <dgm:spPr/>
    </dgm:pt>
    <dgm:pt modelId="{3A96AB0A-4B63-6E49-8E81-6334AD42ED12}" type="pres">
      <dgm:prSet presAssocID="{4D9FFC5C-F4DE-C249-869F-203768ED22E6}" presName="spacer" presStyleCnt="0"/>
      <dgm:spPr/>
    </dgm:pt>
    <dgm:pt modelId="{29A0C8E1-5744-1945-82B9-6D47B0F62A5D}" type="pres">
      <dgm:prSet presAssocID="{DA26DFC4-BB3A-DD4F-9F28-AD7B33E697E1}" presName="comp" presStyleCnt="0"/>
      <dgm:spPr/>
    </dgm:pt>
    <dgm:pt modelId="{8683870F-A92D-B841-A4A5-C47DA786A5A6}" type="pres">
      <dgm:prSet presAssocID="{DA26DFC4-BB3A-DD4F-9F28-AD7B33E697E1}" presName="box" presStyleLbl="node1" presStyleIdx="1" presStyleCnt="4" custLinFactNeighborX="10467"/>
      <dgm:spPr/>
    </dgm:pt>
    <dgm:pt modelId="{112CC85A-3A54-2948-ACBD-595168A78587}" type="pres">
      <dgm:prSet presAssocID="{DA26DFC4-BB3A-DD4F-9F28-AD7B33E697E1}" presName="img" presStyleLbl="fgImgPlace1" presStyleIdx="1" presStyleCnt="4"/>
      <dgm:spPr>
        <a:blipFill rotWithShape="1">
          <a:blip xmlns:r="http://schemas.openxmlformats.org/officeDocument/2006/relationships" r:embed="rId2"/>
          <a:srcRect/>
          <a:stretch>
            <a:fillRect l="-23000" r="-23000"/>
          </a:stretch>
        </a:blipFill>
      </dgm:spPr>
    </dgm:pt>
    <dgm:pt modelId="{4E26717D-ADCC-4845-8FD0-978D274EC1B1}" type="pres">
      <dgm:prSet presAssocID="{DA26DFC4-BB3A-DD4F-9F28-AD7B33E697E1}" presName="text" presStyleLbl="node1" presStyleIdx="1" presStyleCnt="4">
        <dgm:presLayoutVars>
          <dgm:bulletEnabled val="1"/>
        </dgm:presLayoutVars>
      </dgm:prSet>
      <dgm:spPr/>
    </dgm:pt>
    <dgm:pt modelId="{3246050A-D08C-084F-8A61-98080BDE58F1}" type="pres">
      <dgm:prSet presAssocID="{16A45328-8A59-5340-9038-A39BCB84D250}" presName="spacer" presStyleCnt="0"/>
      <dgm:spPr/>
    </dgm:pt>
    <dgm:pt modelId="{306793B7-69C9-B24C-9CA2-DE6918E691DF}" type="pres">
      <dgm:prSet presAssocID="{3580CC2B-8E96-B645-BE8C-30D29CB541CE}" presName="comp" presStyleCnt="0"/>
      <dgm:spPr/>
    </dgm:pt>
    <dgm:pt modelId="{B7ACB903-A7B1-5D4E-93D5-CD4B80DF7E7F}" type="pres">
      <dgm:prSet presAssocID="{3580CC2B-8E96-B645-BE8C-30D29CB541CE}" presName="box" presStyleLbl="node1" presStyleIdx="2" presStyleCnt="4"/>
      <dgm:spPr/>
    </dgm:pt>
    <dgm:pt modelId="{30A89391-822F-6A4D-8BF5-AE5FD113773D}" type="pres">
      <dgm:prSet presAssocID="{3580CC2B-8E96-B645-BE8C-30D29CB541CE}" presName="img" presStyleLbl="fgImgPlace1" presStyleIdx="2" presStyleCnt="4"/>
      <dgm:spPr>
        <a:blipFill rotWithShape="1">
          <a:blip xmlns:r="http://schemas.openxmlformats.org/officeDocument/2006/relationships" r:embed="rId3"/>
          <a:srcRect/>
          <a:stretch>
            <a:fillRect l="-16000" r="-16000"/>
          </a:stretch>
        </a:blipFill>
      </dgm:spPr>
    </dgm:pt>
    <dgm:pt modelId="{E503FEA2-B9C2-104B-928B-F38E52CFCB78}" type="pres">
      <dgm:prSet presAssocID="{3580CC2B-8E96-B645-BE8C-30D29CB541CE}" presName="text" presStyleLbl="node1" presStyleIdx="2" presStyleCnt="4">
        <dgm:presLayoutVars>
          <dgm:bulletEnabled val="1"/>
        </dgm:presLayoutVars>
      </dgm:prSet>
      <dgm:spPr/>
    </dgm:pt>
    <dgm:pt modelId="{5C0FA8C4-A7FD-D24C-8BC3-CE900DFA18E3}" type="pres">
      <dgm:prSet presAssocID="{3C2AF168-7EA2-4E42-809D-D0600564E051}" presName="spacer" presStyleCnt="0"/>
      <dgm:spPr/>
    </dgm:pt>
    <dgm:pt modelId="{40380206-F1AA-2448-8425-70D0C7841F37}" type="pres">
      <dgm:prSet presAssocID="{DA318E6B-52C6-4446-92C4-96BADBB1D076}" presName="comp" presStyleCnt="0"/>
      <dgm:spPr/>
    </dgm:pt>
    <dgm:pt modelId="{5D78A920-AABA-F14B-8D56-AF2195115180}" type="pres">
      <dgm:prSet presAssocID="{DA318E6B-52C6-4446-92C4-96BADBB1D076}" presName="box" presStyleLbl="node1" presStyleIdx="3" presStyleCnt="4"/>
      <dgm:spPr/>
    </dgm:pt>
    <dgm:pt modelId="{95B973ED-7520-904F-9CD7-71CF789AC745}" type="pres">
      <dgm:prSet presAssocID="{DA318E6B-52C6-4446-92C4-96BADBB1D076}" presName="img" presStyleLbl="fgImgPlace1" presStyleIdx="3" presStyleCnt="4"/>
      <dgm:spPr>
        <a:blipFill rotWithShape="1">
          <a:blip xmlns:r="http://schemas.openxmlformats.org/officeDocument/2006/relationships" r:embed="rId4"/>
          <a:srcRect/>
          <a:stretch>
            <a:fillRect t="-5000" b="-5000"/>
          </a:stretch>
        </a:blipFill>
      </dgm:spPr>
    </dgm:pt>
    <dgm:pt modelId="{5C2ECAC2-6511-5343-B0C5-F10170B60EC0}" type="pres">
      <dgm:prSet presAssocID="{DA318E6B-52C6-4446-92C4-96BADBB1D076}" presName="text" presStyleLbl="node1" presStyleIdx="3" presStyleCnt="4">
        <dgm:presLayoutVars>
          <dgm:bulletEnabled val="1"/>
        </dgm:presLayoutVars>
      </dgm:prSet>
      <dgm:spPr/>
    </dgm:pt>
  </dgm:ptLst>
  <dgm:cxnLst>
    <dgm:cxn modelId="{55E5B40A-3804-E64C-9BD7-A3B6B5A50F13}" type="presOf" srcId="{F3EE01BF-02F8-E54F-A630-A47A5EF382E5}" destId="{9848FED0-56AC-1C4F-8A7E-32E78D142EEC}" srcOrd="1" destOrd="0" presId="urn:microsoft.com/office/officeart/2005/8/layout/vList4"/>
    <dgm:cxn modelId="{55052E12-5F60-DF45-B78F-6E0C0759C102}" type="presOf" srcId="{DA26DFC4-BB3A-DD4F-9F28-AD7B33E697E1}" destId="{8683870F-A92D-B841-A4A5-C47DA786A5A6}" srcOrd="0" destOrd="0" presId="urn:microsoft.com/office/officeart/2005/8/layout/vList4"/>
    <dgm:cxn modelId="{C92C4A19-8587-694C-8DF1-C8F0142FF13C}" type="presOf" srcId="{3BAA07AA-14EF-1644-B2AE-7482A8347ED3}" destId="{EDD080E0-A445-5946-9BC1-B681E0736EEE}" srcOrd="0" destOrd="0" presId="urn:microsoft.com/office/officeart/2005/8/layout/vList4"/>
    <dgm:cxn modelId="{18DAFF2C-4F8D-954D-BBB1-6634865D937B}" type="presOf" srcId="{DA26DFC4-BB3A-DD4F-9F28-AD7B33E697E1}" destId="{4E26717D-ADCC-4845-8FD0-978D274EC1B1}" srcOrd="1" destOrd="0" presId="urn:microsoft.com/office/officeart/2005/8/layout/vList4"/>
    <dgm:cxn modelId="{A808EC2F-ACD5-6941-864B-E9EA8292B37D}" srcId="{3BAA07AA-14EF-1644-B2AE-7482A8347ED3}" destId="{F3EE01BF-02F8-E54F-A630-A47A5EF382E5}" srcOrd="0" destOrd="0" parTransId="{9186F779-2982-F643-83ED-4BEC93AB20D7}" sibTransId="{4D9FFC5C-F4DE-C249-869F-203768ED22E6}"/>
    <dgm:cxn modelId="{817B9C41-07A8-794E-979C-2EC5467FF384}" type="presOf" srcId="{3580CC2B-8E96-B645-BE8C-30D29CB541CE}" destId="{E503FEA2-B9C2-104B-928B-F38E52CFCB78}" srcOrd="1" destOrd="0" presId="urn:microsoft.com/office/officeart/2005/8/layout/vList4"/>
    <dgm:cxn modelId="{93B25F8D-B13C-6841-9FB5-30FEABEBEF62}" srcId="{3BAA07AA-14EF-1644-B2AE-7482A8347ED3}" destId="{DA26DFC4-BB3A-DD4F-9F28-AD7B33E697E1}" srcOrd="1" destOrd="0" parTransId="{806C9DD1-A78E-5544-BE7B-9443631D0FF2}" sibTransId="{16A45328-8A59-5340-9038-A39BCB84D250}"/>
    <dgm:cxn modelId="{ED040294-1104-4041-867D-9F5673E9E239}" type="presOf" srcId="{F3EE01BF-02F8-E54F-A630-A47A5EF382E5}" destId="{09231D03-2B70-3F46-8B95-35BF1AA67E71}" srcOrd="0" destOrd="0" presId="urn:microsoft.com/office/officeart/2005/8/layout/vList4"/>
    <dgm:cxn modelId="{CA707498-1130-0848-BBCB-3321A4FB01A7}" srcId="{3BAA07AA-14EF-1644-B2AE-7482A8347ED3}" destId="{DA318E6B-52C6-4446-92C4-96BADBB1D076}" srcOrd="3" destOrd="0" parTransId="{F4B63AEA-C02F-9247-9694-E85790E9CBD1}" sibTransId="{56155767-AEF7-DB4B-99EA-321C78B07BE9}"/>
    <dgm:cxn modelId="{A2F592A6-63B5-0B45-B3F7-4099E799F607}" type="presOf" srcId="{DA318E6B-52C6-4446-92C4-96BADBB1D076}" destId="{5D78A920-AABA-F14B-8D56-AF2195115180}" srcOrd="0" destOrd="0" presId="urn:microsoft.com/office/officeart/2005/8/layout/vList4"/>
    <dgm:cxn modelId="{862985C4-FC3D-B848-99F3-66A80F3D91CA}" type="presOf" srcId="{3580CC2B-8E96-B645-BE8C-30D29CB541CE}" destId="{B7ACB903-A7B1-5D4E-93D5-CD4B80DF7E7F}" srcOrd="0" destOrd="0" presId="urn:microsoft.com/office/officeart/2005/8/layout/vList4"/>
    <dgm:cxn modelId="{A9A8C0C5-DB74-E341-92D1-F0D864E9EDC8}" srcId="{3BAA07AA-14EF-1644-B2AE-7482A8347ED3}" destId="{3580CC2B-8E96-B645-BE8C-30D29CB541CE}" srcOrd="2" destOrd="0" parTransId="{B851AB6C-F00C-AB4A-9AD6-40AB53A5CFB8}" sibTransId="{3C2AF168-7EA2-4E42-809D-D0600564E051}"/>
    <dgm:cxn modelId="{4937A1E4-DA1E-4C42-B6FD-BDE4C11E6824}" type="presOf" srcId="{DA318E6B-52C6-4446-92C4-96BADBB1D076}" destId="{5C2ECAC2-6511-5343-B0C5-F10170B60EC0}" srcOrd="1" destOrd="0" presId="urn:microsoft.com/office/officeart/2005/8/layout/vList4"/>
    <dgm:cxn modelId="{976292E8-6C45-604B-8839-9014860C23AE}" type="presParOf" srcId="{EDD080E0-A445-5946-9BC1-B681E0736EEE}" destId="{19D125F6-33D5-6E41-BA73-DF02584C88DC}" srcOrd="0" destOrd="0" presId="urn:microsoft.com/office/officeart/2005/8/layout/vList4"/>
    <dgm:cxn modelId="{D3ACCE82-7B4E-3147-997B-EF79DCC5C5A4}" type="presParOf" srcId="{19D125F6-33D5-6E41-BA73-DF02584C88DC}" destId="{09231D03-2B70-3F46-8B95-35BF1AA67E71}" srcOrd="0" destOrd="0" presId="urn:microsoft.com/office/officeart/2005/8/layout/vList4"/>
    <dgm:cxn modelId="{39241766-AD09-D24F-ABD5-45BE21E2BDE0}" type="presParOf" srcId="{19D125F6-33D5-6E41-BA73-DF02584C88DC}" destId="{7C74CF5B-2059-604F-975A-9DB5AE226B48}" srcOrd="1" destOrd="0" presId="urn:microsoft.com/office/officeart/2005/8/layout/vList4"/>
    <dgm:cxn modelId="{CFFC59AD-094E-6A43-B676-8FB67981F810}" type="presParOf" srcId="{19D125F6-33D5-6E41-BA73-DF02584C88DC}" destId="{9848FED0-56AC-1C4F-8A7E-32E78D142EEC}" srcOrd="2" destOrd="0" presId="urn:microsoft.com/office/officeart/2005/8/layout/vList4"/>
    <dgm:cxn modelId="{E4B5328B-529D-604C-8B95-C7552FA18DB4}" type="presParOf" srcId="{EDD080E0-A445-5946-9BC1-B681E0736EEE}" destId="{3A96AB0A-4B63-6E49-8E81-6334AD42ED12}" srcOrd="1" destOrd="0" presId="urn:microsoft.com/office/officeart/2005/8/layout/vList4"/>
    <dgm:cxn modelId="{0E4B6387-005B-3A4F-886F-F620A26203DF}" type="presParOf" srcId="{EDD080E0-A445-5946-9BC1-B681E0736EEE}" destId="{29A0C8E1-5744-1945-82B9-6D47B0F62A5D}" srcOrd="2" destOrd="0" presId="urn:microsoft.com/office/officeart/2005/8/layout/vList4"/>
    <dgm:cxn modelId="{4ABA46AC-FC56-004C-AFC2-9F89C88A70D4}" type="presParOf" srcId="{29A0C8E1-5744-1945-82B9-6D47B0F62A5D}" destId="{8683870F-A92D-B841-A4A5-C47DA786A5A6}" srcOrd="0" destOrd="0" presId="urn:microsoft.com/office/officeart/2005/8/layout/vList4"/>
    <dgm:cxn modelId="{7039022E-D056-0947-916E-314EBDD52515}" type="presParOf" srcId="{29A0C8E1-5744-1945-82B9-6D47B0F62A5D}" destId="{112CC85A-3A54-2948-ACBD-595168A78587}" srcOrd="1" destOrd="0" presId="urn:microsoft.com/office/officeart/2005/8/layout/vList4"/>
    <dgm:cxn modelId="{B22F5A40-CF99-F242-A635-F3C506FABFC9}" type="presParOf" srcId="{29A0C8E1-5744-1945-82B9-6D47B0F62A5D}" destId="{4E26717D-ADCC-4845-8FD0-978D274EC1B1}" srcOrd="2" destOrd="0" presId="urn:microsoft.com/office/officeart/2005/8/layout/vList4"/>
    <dgm:cxn modelId="{BE4090AC-BCC6-0B4B-A56D-F28BFAF9C69F}" type="presParOf" srcId="{EDD080E0-A445-5946-9BC1-B681E0736EEE}" destId="{3246050A-D08C-084F-8A61-98080BDE58F1}" srcOrd="3" destOrd="0" presId="urn:microsoft.com/office/officeart/2005/8/layout/vList4"/>
    <dgm:cxn modelId="{403BB3ED-B79D-B044-ACC1-9CE760163EDC}" type="presParOf" srcId="{EDD080E0-A445-5946-9BC1-B681E0736EEE}" destId="{306793B7-69C9-B24C-9CA2-DE6918E691DF}" srcOrd="4" destOrd="0" presId="urn:microsoft.com/office/officeart/2005/8/layout/vList4"/>
    <dgm:cxn modelId="{6A750124-4D5A-1147-8897-63EE505754FA}" type="presParOf" srcId="{306793B7-69C9-B24C-9CA2-DE6918E691DF}" destId="{B7ACB903-A7B1-5D4E-93D5-CD4B80DF7E7F}" srcOrd="0" destOrd="0" presId="urn:microsoft.com/office/officeart/2005/8/layout/vList4"/>
    <dgm:cxn modelId="{25205522-6BC2-9F45-B8E3-955459BF0395}" type="presParOf" srcId="{306793B7-69C9-B24C-9CA2-DE6918E691DF}" destId="{30A89391-822F-6A4D-8BF5-AE5FD113773D}" srcOrd="1" destOrd="0" presId="urn:microsoft.com/office/officeart/2005/8/layout/vList4"/>
    <dgm:cxn modelId="{8E9E3AFB-EEF6-3A47-982C-00A221DD3896}" type="presParOf" srcId="{306793B7-69C9-B24C-9CA2-DE6918E691DF}" destId="{E503FEA2-B9C2-104B-928B-F38E52CFCB78}" srcOrd="2" destOrd="0" presId="urn:microsoft.com/office/officeart/2005/8/layout/vList4"/>
    <dgm:cxn modelId="{1AFF07A9-3D54-1442-8AFA-E7D38DACEAD0}" type="presParOf" srcId="{EDD080E0-A445-5946-9BC1-B681E0736EEE}" destId="{5C0FA8C4-A7FD-D24C-8BC3-CE900DFA18E3}" srcOrd="5" destOrd="0" presId="urn:microsoft.com/office/officeart/2005/8/layout/vList4"/>
    <dgm:cxn modelId="{7D009338-94E2-C144-8E62-FEA2283589D0}" type="presParOf" srcId="{EDD080E0-A445-5946-9BC1-B681E0736EEE}" destId="{40380206-F1AA-2448-8425-70D0C7841F37}" srcOrd="6" destOrd="0" presId="urn:microsoft.com/office/officeart/2005/8/layout/vList4"/>
    <dgm:cxn modelId="{35DEB880-1ABD-4244-B574-35AC99630116}" type="presParOf" srcId="{40380206-F1AA-2448-8425-70D0C7841F37}" destId="{5D78A920-AABA-F14B-8D56-AF2195115180}" srcOrd="0" destOrd="0" presId="urn:microsoft.com/office/officeart/2005/8/layout/vList4"/>
    <dgm:cxn modelId="{907497E7-A56A-544D-94B8-85183A082087}" type="presParOf" srcId="{40380206-F1AA-2448-8425-70D0C7841F37}" destId="{95B973ED-7520-904F-9CD7-71CF789AC745}" srcOrd="1" destOrd="0" presId="urn:microsoft.com/office/officeart/2005/8/layout/vList4"/>
    <dgm:cxn modelId="{D135BAA6-011B-7144-92AD-4FAAAF80DDFF}" type="presParOf" srcId="{40380206-F1AA-2448-8425-70D0C7841F37}" destId="{5C2ECAC2-6511-5343-B0C5-F10170B60EC0}"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34C407-E39F-4335-9C86-DA958645647C}">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849E0F-001C-42BF-BFD9-1D8306B624AC}">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163894-E690-4445-A024-E2AF0563CB66}">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CA" sz="1700" kern="1200" dirty="0"/>
            <a:t>Financial illiteracy impacts over 66% of adults worldwide, leading to poor decisions, debt traps, and lost opportunities. Millennials alone lose an average of $1,200 annually due to a lack of financial knowledge.</a:t>
          </a:r>
          <a:endParaRPr lang="en-US" sz="1700" kern="1200" dirty="0"/>
        </a:p>
      </dsp:txBody>
      <dsp:txXfrm>
        <a:off x="1058686" y="1808"/>
        <a:ext cx="9456913" cy="916611"/>
      </dsp:txXfrm>
    </dsp:sp>
    <dsp:sp modelId="{DED6E904-9EFE-4DA9-A901-4435CEB1F315}">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AF6B4B-DAA9-484A-A5C0-AE406C42F092}">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DAB85C-1785-4703-B01B-60044437F07F}">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CA" sz="1700" kern="1200" dirty="0"/>
            <a:t>Problem: In today’s fast-paced financial landscape, individuals face increasingly complex decisions regarding saving, investing, and debt management. Traditional education often fails to equip people with the necessary skills to navigate these challenges effectively​.</a:t>
          </a:r>
          <a:endParaRPr lang="en-US" sz="1700" kern="1200" dirty="0"/>
        </a:p>
      </dsp:txBody>
      <dsp:txXfrm>
        <a:off x="1058686" y="1147573"/>
        <a:ext cx="9456913" cy="916611"/>
      </dsp:txXfrm>
    </dsp:sp>
    <dsp:sp modelId="{E42D3064-7A57-41C3-8C90-9BD48A86376C}">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BBBD2D-FE8F-44DE-802D-57867209D86E}">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60B409-CB1F-456D-B920-E5B1D87C5205}">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CA" sz="1700" kern="1200" dirty="0"/>
            <a:t>Solution: Financial Literacy App bridges the gap between knowledge and action through Interactive Learning Modules, Real-Time Portfolio Simulations, Personalized Learning Paths.</a:t>
          </a:r>
          <a:endParaRPr lang="en-US" sz="1700" kern="1200" dirty="0"/>
        </a:p>
      </dsp:txBody>
      <dsp:txXfrm>
        <a:off x="1058686" y="2293338"/>
        <a:ext cx="9456913" cy="916611"/>
      </dsp:txXfrm>
    </dsp:sp>
    <dsp:sp modelId="{7B51A08A-E235-4B75-A4CE-A06BB7FBEBA9}">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A3BA78-CB40-436E-A348-E01B66B23E9C}">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F7E0E5-75D6-445C-86CC-7A45661D2021}">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755650">
            <a:lnSpc>
              <a:spcPct val="90000"/>
            </a:lnSpc>
            <a:spcBef>
              <a:spcPct val="0"/>
            </a:spcBef>
            <a:spcAft>
              <a:spcPct val="35000"/>
            </a:spcAft>
            <a:buNone/>
          </a:pPr>
          <a:r>
            <a:rPr lang="en-CA" sz="1700" kern="1200" dirty="0"/>
            <a:t>Vision: By combining education with practical tools, </a:t>
          </a:r>
          <a:r>
            <a:rPr lang="en-CA" sz="1700" kern="1200" dirty="0" err="1"/>
            <a:t>FinWise</a:t>
          </a:r>
          <a:r>
            <a:rPr lang="en-CA" sz="1700" kern="1200" dirty="0"/>
            <a:t> aims to foster a generation of financially confident individuals equipped to make informed decisions, avoid debt traps, and achieve long-term financial stability.</a:t>
          </a:r>
          <a:endParaRPr lang="en-US" sz="1700" kern="1200" dirty="0"/>
        </a:p>
      </dsp:txBody>
      <dsp:txXfrm>
        <a:off x="1058686" y="3439103"/>
        <a:ext cx="9456913" cy="9166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707798-DE59-4A47-9403-919204CC3F80}">
      <dsp:nvSpPr>
        <dsp:cNvPr id="0" name=""/>
        <dsp:cNvSpPr/>
      </dsp:nvSpPr>
      <dsp:spPr>
        <a:xfrm>
          <a:off x="4913" y="55785"/>
          <a:ext cx="397933" cy="3979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D096CA-0278-4299-B354-7D3645FB3586}">
      <dsp:nvSpPr>
        <dsp:cNvPr id="0" name=""/>
        <dsp:cNvSpPr/>
      </dsp:nvSpPr>
      <dsp:spPr>
        <a:xfrm>
          <a:off x="4913" y="654748"/>
          <a:ext cx="1136953" cy="564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defRPr b="1"/>
          </a:pPr>
          <a:r>
            <a:rPr lang="en-CA" sz="1200" b="1" kern="1200">
              <a:latin typeface="Calibri" panose="020F0502020204030204" pitchFamily="34" charset="0"/>
              <a:cs typeface="Calibri" panose="020F0502020204030204" pitchFamily="34" charset="0"/>
            </a:rPr>
            <a:t>Interactive Learning Modules:</a:t>
          </a:r>
          <a:endParaRPr lang="en-US" sz="1200" kern="1200">
            <a:latin typeface="Calibri" panose="020F0502020204030204" pitchFamily="34" charset="0"/>
            <a:cs typeface="Calibri" panose="020F0502020204030204" pitchFamily="34" charset="0"/>
          </a:endParaRPr>
        </a:p>
      </dsp:txBody>
      <dsp:txXfrm>
        <a:off x="4913" y="654748"/>
        <a:ext cx="1136953" cy="564923"/>
      </dsp:txXfrm>
    </dsp:sp>
    <dsp:sp modelId="{B347D5DA-50E1-46DA-8D80-FE1609CB066C}">
      <dsp:nvSpPr>
        <dsp:cNvPr id="0" name=""/>
        <dsp:cNvSpPr/>
      </dsp:nvSpPr>
      <dsp:spPr>
        <a:xfrm>
          <a:off x="4913" y="1313174"/>
          <a:ext cx="1136953" cy="3417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CA" sz="1200" b="1" kern="1200" dirty="0">
              <a:latin typeface="Calibri" panose="020F0502020204030204" pitchFamily="34" charset="0"/>
              <a:cs typeface="Calibri" panose="020F0502020204030204" pitchFamily="34" charset="0"/>
            </a:rPr>
            <a:t>Overview:</a:t>
          </a:r>
          <a:r>
            <a:rPr lang="en-CA" sz="1200" kern="1200" dirty="0">
              <a:latin typeface="Calibri" panose="020F0502020204030204" pitchFamily="34" charset="0"/>
              <a:cs typeface="Calibri" panose="020F0502020204030204" pitchFamily="34" charset="0"/>
            </a:rPr>
            <a:t> Comprehensive, gamified educational modules covering essential financial concepts like budgeting, saving, investing, and credit management.</a:t>
          </a:r>
          <a:endParaRPr lang="en-US" sz="1200" kern="1200" dirty="0">
            <a:latin typeface="Calibri" panose="020F0502020204030204" pitchFamily="34" charset="0"/>
            <a:cs typeface="Calibri" panose="020F0502020204030204" pitchFamily="34" charset="0"/>
          </a:endParaRPr>
        </a:p>
        <a:p>
          <a:pPr marL="0" lvl="0" indent="0" algn="l" defTabSz="533400">
            <a:lnSpc>
              <a:spcPct val="100000"/>
            </a:lnSpc>
            <a:spcBef>
              <a:spcPct val="0"/>
            </a:spcBef>
            <a:spcAft>
              <a:spcPct val="35000"/>
            </a:spcAft>
            <a:buNone/>
          </a:pPr>
          <a:r>
            <a:rPr lang="en-CA" sz="1200" b="1" kern="1200" dirty="0">
              <a:latin typeface="Calibri" panose="020F0502020204030204" pitchFamily="34" charset="0"/>
              <a:cs typeface="Calibri" panose="020F0502020204030204" pitchFamily="34" charset="0"/>
            </a:rPr>
            <a:t>Impact:</a:t>
          </a:r>
          <a:r>
            <a:rPr lang="en-CA" sz="1200" kern="1200" dirty="0">
              <a:latin typeface="Calibri" panose="020F0502020204030204" pitchFamily="34" charset="0"/>
              <a:cs typeface="Calibri" panose="020F0502020204030204" pitchFamily="34" charset="0"/>
            </a:rPr>
            <a:t> Users can engage with financial education in a practical, enjoyable format.</a:t>
          </a:r>
          <a:endParaRPr lang="en-US" sz="1200" kern="1200" dirty="0">
            <a:latin typeface="Calibri" panose="020F0502020204030204" pitchFamily="34" charset="0"/>
            <a:cs typeface="Calibri" panose="020F0502020204030204" pitchFamily="34" charset="0"/>
          </a:endParaRPr>
        </a:p>
      </dsp:txBody>
      <dsp:txXfrm>
        <a:off x="4913" y="1313174"/>
        <a:ext cx="1136953" cy="3417724"/>
      </dsp:txXfrm>
    </dsp:sp>
    <dsp:sp modelId="{CC211D0C-BACB-48C2-985D-CB3E9CF78AFB}">
      <dsp:nvSpPr>
        <dsp:cNvPr id="0" name=""/>
        <dsp:cNvSpPr/>
      </dsp:nvSpPr>
      <dsp:spPr>
        <a:xfrm>
          <a:off x="1340833" y="55785"/>
          <a:ext cx="397933" cy="3979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C2B0F5-D68B-428E-910E-B637C4DB549E}">
      <dsp:nvSpPr>
        <dsp:cNvPr id="0" name=""/>
        <dsp:cNvSpPr/>
      </dsp:nvSpPr>
      <dsp:spPr>
        <a:xfrm>
          <a:off x="1340833" y="654748"/>
          <a:ext cx="1136953" cy="564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defRPr b="1"/>
          </a:pPr>
          <a:r>
            <a:rPr lang="en-CA" sz="1200" b="1" kern="1200">
              <a:latin typeface="Calibri" panose="020F0502020204030204" pitchFamily="34" charset="0"/>
              <a:cs typeface="Calibri" panose="020F0502020204030204" pitchFamily="34" charset="0"/>
            </a:rPr>
            <a:t>Real-Time Portfolio Simulation:</a:t>
          </a:r>
          <a:endParaRPr lang="en-US" sz="1200" kern="1200">
            <a:latin typeface="Calibri" panose="020F0502020204030204" pitchFamily="34" charset="0"/>
            <a:cs typeface="Calibri" panose="020F0502020204030204" pitchFamily="34" charset="0"/>
          </a:endParaRPr>
        </a:p>
      </dsp:txBody>
      <dsp:txXfrm>
        <a:off x="1340833" y="654748"/>
        <a:ext cx="1136953" cy="564923"/>
      </dsp:txXfrm>
    </dsp:sp>
    <dsp:sp modelId="{47103BF1-629A-454B-82E2-9BFD8BCC2355}">
      <dsp:nvSpPr>
        <dsp:cNvPr id="0" name=""/>
        <dsp:cNvSpPr/>
      </dsp:nvSpPr>
      <dsp:spPr>
        <a:xfrm>
          <a:off x="1340833" y="1313174"/>
          <a:ext cx="1136953" cy="3417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CA" sz="1200" b="1" kern="1200" dirty="0">
              <a:latin typeface="Calibri" panose="020F0502020204030204" pitchFamily="34" charset="0"/>
              <a:cs typeface="Calibri" panose="020F0502020204030204" pitchFamily="34" charset="0"/>
            </a:rPr>
            <a:t>Overview:</a:t>
          </a:r>
          <a:r>
            <a:rPr lang="en-CA" sz="1200" kern="1200" dirty="0">
              <a:latin typeface="Calibri" panose="020F0502020204030204" pitchFamily="34" charset="0"/>
              <a:cs typeface="Calibri" panose="020F0502020204030204" pitchFamily="34" charset="0"/>
            </a:rPr>
            <a:t> Tools for creating, managing, and testing virtual investment portfolios with real-world financial data from integrations like Alpha Vantage.</a:t>
          </a:r>
          <a:endParaRPr lang="en-US" sz="1200" kern="1200" dirty="0">
            <a:latin typeface="Calibri" panose="020F0502020204030204" pitchFamily="34" charset="0"/>
            <a:cs typeface="Calibri" panose="020F0502020204030204" pitchFamily="34" charset="0"/>
          </a:endParaRPr>
        </a:p>
        <a:p>
          <a:pPr marL="0" lvl="0" indent="0" algn="l" defTabSz="533400">
            <a:lnSpc>
              <a:spcPct val="100000"/>
            </a:lnSpc>
            <a:spcBef>
              <a:spcPct val="0"/>
            </a:spcBef>
            <a:spcAft>
              <a:spcPct val="35000"/>
            </a:spcAft>
            <a:buNone/>
          </a:pPr>
          <a:r>
            <a:rPr lang="en-CA" sz="1200" b="1" kern="1200" dirty="0">
              <a:latin typeface="Calibri" panose="020F0502020204030204" pitchFamily="34" charset="0"/>
              <a:cs typeface="Calibri" panose="020F0502020204030204" pitchFamily="34" charset="0"/>
            </a:rPr>
            <a:t>Impact:</a:t>
          </a:r>
          <a:r>
            <a:rPr lang="en-CA" sz="1200" kern="1200" dirty="0">
              <a:latin typeface="Calibri" panose="020F0502020204030204" pitchFamily="34" charset="0"/>
              <a:cs typeface="Calibri" panose="020F0502020204030204" pitchFamily="34" charset="0"/>
            </a:rPr>
            <a:t> Empowers users to practice investment strategies risk-free.</a:t>
          </a:r>
          <a:endParaRPr lang="en-US" sz="1200" kern="1200" dirty="0">
            <a:latin typeface="Calibri" panose="020F0502020204030204" pitchFamily="34" charset="0"/>
            <a:cs typeface="Calibri" panose="020F0502020204030204" pitchFamily="34" charset="0"/>
          </a:endParaRPr>
        </a:p>
      </dsp:txBody>
      <dsp:txXfrm>
        <a:off x="1340833" y="1313174"/>
        <a:ext cx="1136953" cy="3417724"/>
      </dsp:txXfrm>
    </dsp:sp>
    <dsp:sp modelId="{3FA0F2EF-AC5A-47F9-8FDA-41DE372A9A67}">
      <dsp:nvSpPr>
        <dsp:cNvPr id="0" name=""/>
        <dsp:cNvSpPr/>
      </dsp:nvSpPr>
      <dsp:spPr>
        <a:xfrm>
          <a:off x="2676752" y="55785"/>
          <a:ext cx="397933" cy="3979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806129-32AA-43F5-9F38-6FE713C0162B}">
      <dsp:nvSpPr>
        <dsp:cNvPr id="0" name=""/>
        <dsp:cNvSpPr/>
      </dsp:nvSpPr>
      <dsp:spPr>
        <a:xfrm>
          <a:off x="2676752" y="654748"/>
          <a:ext cx="1136953" cy="564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defRPr b="1"/>
          </a:pPr>
          <a:r>
            <a:rPr lang="en-CA" sz="1200" b="1" kern="1200">
              <a:latin typeface="Calibri" panose="020F0502020204030204" pitchFamily="34" charset="0"/>
              <a:cs typeface="Calibri" panose="020F0502020204030204" pitchFamily="34" charset="0"/>
            </a:rPr>
            <a:t>AI-Powered Personalization:</a:t>
          </a:r>
          <a:endParaRPr lang="en-US" sz="1200" kern="1200">
            <a:latin typeface="Calibri" panose="020F0502020204030204" pitchFamily="34" charset="0"/>
            <a:cs typeface="Calibri" panose="020F0502020204030204" pitchFamily="34" charset="0"/>
          </a:endParaRPr>
        </a:p>
      </dsp:txBody>
      <dsp:txXfrm>
        <a:off x="2676752" y="654748"/>
        <a:ext cx="1136953" cy="564923"/>
      </dsp:txXfrm>
    </dsp:sp>
    <dsp:sp modelId="{752FE0AE-D782-4D5E-9896-729CC5AF6DA5}">
      <dsp:nvSpPr>
        <dsp:cNvPr id="0" name=""/>
        <dsp:cNvSpPr/>
      </dsp:nvSpPr>
      <dsp:spPr>
        <a:xfrm>
          <a:off x="2676752" y="1313174"/>
          <a:ext cx="1136953" cy="3417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CA" sz="1200" b="1" kern="1200" dirty="0">
              <a:latin typeface="Calibri" panose="020F0502020204030204" pitchFamily="34" charset="0"/>
              <a:cs typeface="Calibri" panose="020F0502020204030204" pitchFamily="34" charset="0"/>
            </a:rPr>
            <a:t>Overview:</a:t>
          </a:r>
          <a:r>
            <a:rPr lang="en-CA" sz="1200" kern="1200" dirty="0">
              <a:latin typeface="Calibri" panose="020F0502020204030204" pitchFamily="34" charset="0"/>
              <a:cs typeface="Calibri" panose="020F0502020204030204" pitchFamily="34" charset="0"/>
            </a:rPr>
            <a:t> Customized financial guidance based on user behavior, goals, and financial health assessments.</a:t>
          </a:r>
          <a:endParaRPr lang="en-US" sz="1200" kern="1200" dirty="0">
            <a:latin typeface="Calibri" panose="020F0502020204030204" pitchFamily="34" charset="0"/>
            <a:cs typeface="Calibri" panose="020F0502020204030204" pitchFamily="34" charset="0"/>
          </a:endParaRPr>
        </a:p>
        <a:p>
          <a:pPr marL="0" lvl="0" indent="0" algn="l" defTabSz="533400">
            <a:lnSpc>
              <a:spcPct val="100000"/>
            </a:lnSpc>
            <a:spcBef>
              <a:spcPct val="0"/>
            </a:spcBef>
            <a:spcAft>
              <a:spcPct val="35000"/>
            </a:spcAft>
            <a:buNone/>
          </a:pPr>
          <a:r>
            <a:rPr lang="en-CA" sz="1200" b="1" kern="1200" dirty="0">
              <a:latin typeface="Calibri" panose="020F0502020204030204" pitchFamily="34" charset="0"/>
              <a:cs typeface="Calibri" panose="020F0502020204030204" pitchFamily="34" charset="0"/>
            </a:rPr>
            <a:t>Impact:</a:t>
          </a:r>
          <a:r>
            <a:rPr lang="en-CA" sz="1200" kern="1200" dirty="0">
              <a:latin typeface="Calibri" panose="020F0502020204030204" pitchFamily="34" charset="0"/>
              <a:cs typeface="Calibri" panose="020F0502020204030204" pitchFamily="34" charset="0"/>
            </a:rPr>
            <a:t> Delivers tailored advice, ensuring relevance to individual financial situations, increasing engagement and effectiveness​.</a:t>
          </a:r>
          <a:endParaRPr lang="en-US" sz="1200" kern="1200" dirty="0">
            <a:latin typeface="Calibri" panose="020F0502020204030204" pitchFamily="34" charset="0"/>
            <a:cs typeface="Calibri" panose="020F0502020204030204" pitchFamily="34" charset="0"/>
          </a:endParaRPr>
        </a:p>
      </dsp:txBody>
      <dsp:txXfrm>
        <a:off x="2676752" y="1313174"/>
        <a:ext cx="1136953" cy="3417724"/>
      </dsp:txXfrm>
    </dsp:sp>
    <dsp:sp modelId="{43ED5565-8D9D-4E7F-A8D9-5EA48668ACB6}">
      <dsp:nvSpPr>
        <dsp:cNvPr id="0" name=""/>
        <dsp:cNvSpPr/>
      </dsp:nvSpPr>
      <dsp:spPr>
        <a:xfrm>
          <a:off x="4012672" y="55785"/>
          <a:ext cx="397933" cy="3979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8B23D8-8271-4F89-A44F-C9E63B00BF5F}">
      <dsp:nvSpPr>
        <dsp:cNvPr id="0" name=""/>
        <dsp:cNvSpPr/>
      </dsp:nvSpPr>
      <dsp:spPr>
        <a:xfrm>
          <a:off x="4012672" y="654748"/>
          <a:ext cx="1136953" cy="564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defRPr b="1"/>
          </a:pPr>
          <a:r>
            <a:rPr lang="en-CA" sz="1200" b="1" kern="1200">
              <a:latin typeface="Calibri" panose="020F0502020204030204" pitchFamily="34" charset="0"/>
              <a:cs typeface="Calibri" panose="020F0502020204030204" pitchFamily="34" charset="0"/>
            </a:rPr>
            <a:t>Secure Financial Integration:</a:t>
          </a:r>
          <a:endParaRPr lang="en-US" sz="1200" kern="1200">
            <a:latin typeface="Calibri" panose="020F0502020204030204" pitchFamily="34" charset="0"/>
            <a:cs typeface="Calibri" panose="020F0502020204030204" pitchFamily="34" charset="0"/>
          </a:endParaRPr>
        </a:p>
      </dsp:txBody>
      <dsp:txXfrm>
        <a:off x="4012672" y="654748"/>
        <a:ext cx="1136953" cy="564923"/>
      </dsp:txXfrm>
    </dsp:sp>
    <dsp:sp modelId="{61AEF545-F25E-44F8-B14F-EEB1FBFAC336}">
      <dsp:nvSpPr>
        <dsp:cNvPr id="0" name=""/>
        <dsp:cNvSpPr/>
      </dsp:nvSpPr>
      <dsp:spPr>
        <a:xfrm>
          <a:off x="4012672" y="1313174"/>
          <a:ext cx="1136953" cy="3417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CA" sz="1200" b="1" kern="1200" dirty="0">
              <a:latin typeface="Calibri" panose="020F0502020204030204" pitchFamily="34" charset="0"/>
              <a:cs typeface="Calibri" panose="020F0502020204030204" pitchFamily="34" charset="0"/>
            </a:rPr>
            <a:t>Overview:</a:t>
          </a:r>
          <a:r>
            <a:rPr lang="en-CA" sz="1200" kern="1200" dirty="0">
              <a:latin typeface="Calibri" panose="020F0502020204030204" pitchFamily="34" charset="0"/>
              <a:cs typeface="Calibri" panose="020F0502020204030204" pitchFamily="34" charset="0"/>
            </a:rPr>
            <a:t> Integrates with user bank accounts via secure APIs like Plaid for real-time tracking of spending and saving habits.</a:t>
          </a:r>
          <a:endParaRPr lang="en-US" sz="1200" kern="1200" dirty="0">
            <a:latin typeface="Calibri" panose="020F0502020204030204" pitchFamily="34" charset="0"/>
            <a:cs typeface="Calibri" panose="020F0502020204030204" pitchFamily="34" charset="0"/>
          </a:endParaRPr>
        </a:p>
        <a:p>
          <a:pPr marL="0" lvl="0" indent="0" algn="l" defTabSz="533400">
            <a:lnSpc>
              <a:spcPct val="100000"/>
            </a:lnSpc>
            <a:spcBef>
              <a:spcPct val="0"/>
            </a:spcBef>
            <a:spcAft>
              <a:spcPct val="35000"/>
            </a:spcAft>
            <a:buNone/>
          </a:pPr>
          <a:r>
            <a:rPr lang="en-CA" sz="1200" b="1" kern="1200" dirty="0">
              <a:latin typeface="Calibri" panose="020F0502020204030204" pitchFamily="34" charset="0"/>
              <a:cs typeface="Calibri" panose="020F0502020204030204" pitchFamily="34" charset="0"/>
            </a:rPr>
            <a:t>Impact:</a:t>
          </a:r>
          <a:r>
            <a:rPr lang="en-CA" sz="1200" kern="1200" dirty="0">
              <a:latin typeface="Calibri" panose="020F0502020204030204" pitchFamily="34" charset="0"/>
              <a:cs typeface="Calibri" panose="020F0502020204030204" pitchFamily="34" charset="0"/>
            </a:rPr>
            <a:t> Offers a holistic view of personal finances, improving the practical application of learned financial skills​.</a:t>
          </a:r>
          <a:endParaRPr lang="en-US" sz="1200" kern="1200" dirty="0">
            <a:latin typeface="Calibri" panose="020F0502020204030204" pitchFamily="34" charset="0"/>
            <a:cs typeface="Calibri" panose="020F0502020204030204" pitchFamily="34" charset="0"/>
          </a:endParaRPr>
        </a:p>
      </dsp:txBody>
      <dsp:txXfrm>
        <a:off x="4012672" y="1313174"/>
        <a:ext cx="1136953" cy="3417724"/>
      </dsp:txXfrm>
    </dsp:sp>
    <dsp:sp modelId="{9F408FEC-7436-4A0A-92BC-2315EF8590D8}">
      <dsp:nvSpPr>
        <dsp:cNvPr id="0" name=""/>
        <dsp:cNvSpPr/>
      </dsp:nvSpPr>
      <dsp:spPr>
        <a:xfrm>
          <a:off x="5348592" y="55785"/>
          <a:ext cx="397933" cy="39793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92EC1A-B5CF-4146-A46D-E4139CD5459D}">
      <dsp:nvSpPr>
        <dsp:cNvPr id="0" name=""/>
        <dsp:cNvSpPr/>
      </dsp:nvSpPr>
      <dsp:spPr>
        <a:xfrm>
          <a:off x="5348592" y="654748"/>
          <a:ext cx="1136953" cy="564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defRPr b="1"/>
          </a:pPr>
          <a:r>
            <a:rPr lang="en-CA" sz="1200" b="1" kern="1200">
              <a:latin typeface="Calibri" panose="020F0502020204030204" pitchFamily="34" charset="0"/>
              <a:cs typeface="Calibri" panose="020F0502020204030204" pitchFamily="34" charset="0"/>
            </a:rPr>
            <a:t>Gamified Progress Tracking:</a:t>
          </a:r>
          <a:endParaRPr lang="en-US" sz="1200" kern="1200">
            <a:latin typeface="Calibri" panose="020F0502020204030204" pitchFamily="34" charset="0"/>
            <a:cs typeface="Calibri" panose="020F0502020204030204" pitchFamily="34" charset="0"/>
          </a:endParaRPr>
        </a:p>
      </dsp:txBody>
      <dsp:txXfrm>
        <a:off x="5348592" y="654748"/>
        <a:ext cx="1136953" cy="564923"/>
      </dsp:txXfrm>
    </dsp:sp>
    <dsp:sp modelId="{F71DFAA4-46EC-41AE-92E8-4E04BF1115A3}">
      <dsp:nvSpPr>
        <dsp:cNvPr id="0" name=""/>
        <dsp:cNvSpPr/>
      </dsp:nvSpPr>
      <dsp:spPr>
        <a:xfrm>
          <a:off x="5348592" y="1313174"/>
          <a:ext cx="1136953" cy="3417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ct val="35000"/>
            </a:spcAft>
            <a:buNone/>
          </a:pPr>
          <a:r>
            <a:rPr lang="en-CA" sz="1200" b="1" kern="1200" dirty="0">
              <a:latin typeface="Calibri" panose="020F0502020204030204" pitchFamily="34" charset="0"/>
              <a:cs typeface="Calibri" panose="020F0502020204030204" pitchFamily="34" charset="0"/>
            </a:rPr>
            <a:t>Overview:</a:t>
          </a:r>
          <a:r>
            <a:rPr lang="en-CA" sz="1200" kern="1200" dirty="0">
              <a:latin typeface="Calibri" panose="020F0502020204030204" pitchFamily="34" charset="0"/>
              <a:cs typeface="Calibri" panose="020F0502020204030204" pitchFamily="34" charset="0"/>
            </a:rPr>
            <a:t> Features like quizzes, leaderboards, badges, and achievement tracking.</a:t>
          </a:r>
          <a:endParaRPr lang="en-US" sz="1200" kern="1200" dirty="0">
            <a:latin typeface="Calibri" panose="020F0502020204030204" pitchFamily="34" charset="0"/>
            <a:cs typeface="Calibri" panose="020F0502020204030204" pitchFamily="34" charset="0"/>
          </a:endParaRPr>
        </a:p>
        <a:p>
          <a:pPr marL="0" lvl="0" indent="0" algn="l" defTabSz="533400">
            <a:lnSpc>
              <a:spcPct val="100000"/>
            </a:lnSpc>
            <a:spcBef>
              <a:spcPct val="0"/>
            </a:spcBef>
            <a:spcAft>
              <a:spcPct val="35000"/>
            </a:spcAft>
            <a:buNone/>
          </a:pPr>
          <a:r>
            <a:rPr lang="en-CA" sz="1200" b="1" kern="1200" dirty="0">
              <a:latin typeface="Calibri" panose="020F0502020204030204" pitchFamily="34" charset="0"/>
              <a:cs typeface="Calibri" panose="020F0502020204030204" pitchFamily="34" charset="0"/>
            </a:rPr>
            <a:t>Impact:</a:t>
          </a:r>
          <a:r>
            <a:rPr lang="en-CA" sz="1200" kern="1200" dirty="0">
              <a:latin typeface="Calibri" panose="020F0502020204030204" pitchFamily="34" charset="0"/>
              <a:cs typeface="Calibri" panose="020F0502020204030204" pitchFamily="34" charset="0"/>
            </a:rPr>
            <a:t> Motivates users to engage consistently, transforming learning into an interactive and rewarding experience​.</a:t>
          </a:r>
          <a:endParaRPr lang="en-US" sz="1200" kern="1200" dirty="0">
            <a:latin typeface="Calibri" panose="020F0502020204030204" pitchFamily="34" charset="0"/>
            <a:cs typeface="Calibri" panose="020F0502020204030204" pitchFamily="34" charset="0"/>
          </a:endParaRPr>
        </a:p>
      </dsp:txBody>
      <dsp:txXfrm>
        <a:off x="5348592" y="1313174"/>
        <a:ext cx="1136953" cy="34177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E28A7-CFFE-4A67-8AF3-A03930B6BB39}">
      <dsp:nvSpPr>
        <dsp:cNvPr id="0" name=""/>
        <dsp:cNvSpPr/>
      </dsp:nvSpPr>
      <dsp:spPr>
        <a:xfrm>
          <a:off x="3557" y="938610"/>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7E3C6D-EAF7-4E48-AF0C-9083D1904468}">
      <dsp:nvSpPr>
        <dsp:cNvPr id="0" name=""/>
        <dsp:cNvSpPr/>
      </dsp:nvSpPr>
      <dsp:spPr>
        <a:xfrm>
          <a:off x="3557" y="1690307"/>
          <a:ext cx="1843593" cy="440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Technical Risks:</a:t>
          </a:r>
          <a:endParaRPr lang="en-US" sz="1400" kern="1200"/>
        </a:p>
      </dsp:txBody>
      <dsp:txXfrm>
        <a:off x="3557" y="1690307"/>
        <a:ext cx="1843593" cy="440734"/>
      </dsp:txXfrm>
    </dsp:sp>
    <dsp:sp modelId="{771A15AE-2443-4D67-A6B4-A8E43A4351D8}">
      <dsp:nvSpPr>
        <dsp:cNvPr id="0" name=""/>
        <dsp:cNvSpPr/>
      </dsp:nvSpPr>
      <dsp:spPr>
        <a:xfrm>
          <a:off x="3557" y="2180547"/>
          <a:ext cx="1843593" cy="1233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a:t>Financial literacy Implementation Challenges</a:t>
          </a:r>
        </a:p>
        <a:p>
          <a:pPr marL="0" lvl="0" indent="0" algn="l" defTabSz="488950">
            <a:lnSpc>
              <a:spcPct val="100000"/>
            </a:lnSpc>
            <a:spcBef>
              <a:spcPct val="0"/>
            </a:spcBef>
            <a:spcAft>
              <a:spcPct val="35000"/>
            </a:spcAft>
            <a:buNone/>
          </a:pPr>
          <a:r>
            <a:rPr lang="en-US" sz="1100" kern="1200"/>
            <a:t>Scalability Concerns</a:t>
          </a:r>
        </a:p>
        <a:p>
          <a:pPr marL="0" lvl="0" indent="0" algn="l" defTabSz="488950">
            <a:lnSpc>
              <a:spcPct val="100000"/>
            </a:lnSpc>
            <a:spcBef>
              <a:spcPct val="0"/>
            </a:spcBef>
            <a:spcAft>
              <a:spcPct val="35000"/>
            </a:spcAft>
            <a:buNone/>
          </a:pPr>
          <a:r>
            <a:rPr lang="en-US" sz="1100" kern="1200"/>
            <a:t>Data Security</a:t>
          </a:r>
        </a:p>
        <a:p>
          <a:pPr marL="0" lvl="0" indent="0" algn="l" defTabSz="488950">
            <a:lnSpc>
              <a:spcPct val="100000"/>
            </a:lnSpc>
            <a:spcBef>
              <a:spcPct val="0"/>
            </a:spcBef>
            <a:spcAft>
              <a:spcPct val="35000"/>
            </a:spcAft>
            <a:buNone/>
          </a:pPr>
          <a:r>
            <a:rPr lang="en-US" sz="1100" kern="1200"/>
            <a:t>Content Development Challenges</a:t>
          </a:r>
        </a:p>
      </dsp:txBody>
      <dsp:txXfrm>
        <a:off x="3557" y="2180547"/>
        <a:ext cx="1843593" cy="1233386"/>
      </dsp:txXfrm>
    </dsp:sp>
    <dsp:sp modelId="{9EA4C701-66B3-4C5F-957B-E16CF54D4707}">
      <dsp:nvSpPr>
        <dsp:cNvPr id="0" name=""/>
        <dsp:cNvSpPr/>
      </dsp:nvSpPr>
      <dsp:spPr>
        <a:xfrm>
          <a:off x="2169780" y="938610"/>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6A2177-81B7-4F84-AA81-08B8F3C24BA5}">
      <dsp:nvSpPr>
        <dsp:cNvPr id="0" name=""/>
        <dsp:cNvSpPr/>
      </dsp:nvSpPr>
      <dsp:spPr>
        <a:xfrm>
          <a:off x="2169780" y="1690307"/>
          <a:ext cx="1843593" cy="440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t>Operational Risks:</a:t>
          </a:r>
          <a:endParaRPr lang="en-US" sz="1400" kern="1200"/>
        </a:p>
      </dsp:txBody>
      <dsp:txXfrm>
        <a:off x="2169780" y="1690307"/>
        <a:ext cx="1843593" cy="440734"/>
      </dsp:txXfrm>
    </dsp:sp>
    <dsp:sp modelId="{901BCFD2-BBFD-4A3D-831A-11D2104BC1AC}">
      <dsp:nvSpPr>
        <dsp:cNvPr id="0" name=""/>
        <dsp:cNvSpPr/>
      </dsp:nvSpPr>
      <dsp:spPr>
        <a:xfrm>
          <a:off x="2169780" y="2180547"/>
          <a:ext cx="1843593" cy="1233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User Engagement</a:t>
          </a:r>
        </a:p>
        <a:p>
          <a:pPr marL="0" lvl="0" indent="0" algn="l" defTabSz="488950">
            <a:lnSpc>
              <a:spcPct val="100000"/>
            </a:lnSpc>
            <a:spcBef>
              <a:spcPct val="0"/>
            </a:spcBef>
            <a:spcAft>
              <a:spcPct val="35000"/>
            </a:spcAft>
            <a:buNone/>
          </a:pPr>
          <a:r>
            <a:rPr lang="en-US" sz="1100" kern="1200"/>
            <a:t>Content Management</a:t>
          </a:r>
        </a:p>
        <a:p>
          <a:pPr marL="0" lvl="0" indent="0" algn="l" defTabSz="488950">
            <a:lnSpc>
              <a:spcPct val="100000"/>
            </a:lnSpc>
            <a:spcBef>
              <a:spcPct val="0"/>
            </a:spcBef>
            <a:spcAft>
              <a:spcPct val="35000"/>
            </a:spcAft>
            <a:buNone/>
          </a:pPr>
          <a:r>
            <a:rPr lang="en-US" sz="1100" kern="1200"/>
            <a:t>Technical Support</a:t>
          </a:r>
        </a:p>
        <a:p>
          <a:pPr marL="0" lvl="0" indent="0" algn="l" defTabSz="488950">
            <a:lnSpc>
              <a:spcPct val="100000"/>
            </a:lnSpc>
            <a:spcBef>
              <a:spcPct val="0"/>
            </a:spcBef>
            <a:spcAft>
              <a:spcPct val="35000"/>
            </a:spcAft>
            <a:buNone/>
          </a:pPr>
          <a:r>
            <a:rPr lang="en-US" sz="1100" kern="1200"/>
            <a:t>Community Building</a:t>
          </a:r>
        </a:p>
      </dsp:txBody>
      <dsp:txXfrm>
        <a:off x="2169780" y="2180547"/>
        <a:ext cx="1843593" cy="1233386"/>
      </dsp:txXfrm>
    </dsp:sp>
    <dsp:sp modelId="{ABA3941F-5773-4A51-88DA-588099AE806F}">
      <dsp:nvSpPr>
        <dsp:cNvPr id="0" name=""/>
        <dsp:cNvSpPr/>
      </dsp:nvSpPr>
      <dsp:spPr>
        <a:xfrm>
          <a:off x="4336003" y="938610"/>
          <a:ext cx="645257" cy="645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338999-1FB1-4BA5-8D4E-F00890F04648}">
      <dsp:nvSpPr>
        <dsp:cNvPr id="0" name=""/>
        <dsp:cNvSpPr/>
      </dsp:nvSpPr>
      <dsp:spPr>
        <a:xfrm>
          <a:off x="4336003" y="1690307"/>
          <a:ext cx="1843593" cy="440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Economic Risks:</a:t>
          </a:r>
        </a:p>
      </dsp:txBody>
      <dsp:txXfrm>
        <a:off x="4336003" y="1690307"/>
        <a:ext cx="1843593" cy="440734"/>
      </dsp:txXfrm>
    </dsp:sp>
    <dsp:sp modelId="{4B0AC018-4E17-4A3B-A94B-0C1BF04B2CBD}">
      <dsp:nvSpPr>
        <dsp:cNvPr id="0" name=""/>
        <dsp:cNvSpPr/>
      </dsp:nvSpPr>
      <dsp:spPr>
        <a:xfrm>
          <a:off x="4336003" y="2180547"/>
          <a:ext cx="1843593" cy="1233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Budget Constraints</a:t>
          </a:r>
        </a:p>
        <a:p>
          <a:pPr marL="0" lvl="0" indent="0" algn="l" defTabSz="488950">
            <a:lnSpc>
              <a:spcPct val="100000"/>
            </a:lnSpc>
            <a:spcBef>
              <a:spcPct val="0"/>
            </a:spcBef>
            <a:spcAft>
              <a:spcPct val="35000"/>
            </a:spcAft>
            <a:buNone/>
          </a:pPr>
          <a:r>
            <a:rPr lang="en-US" sz="1100" kern="1200"/>
            <a:t>Monetization Strategy</a:t>
          </a:r>
        </a:p>
        <a:p>
          <a:pPr marL="0" lvl="0" indent="0" algn="l" defTabSz="488950">
            <a:lnSpc>
              <a:spcPct val="100000"/>
            </a:lnSpc>
            <a:spcBef>
              <a:spcPct val="0"/>
            </a:spcBef>
            <a:spcAft>
              <a:spcPct val="35000"/>
            </a:spcAft>
            <a:buNone/>
          </a:pPr>
          <a:r>
            <a:rPr lang="en-US" sz="1100" kern="1200"/>
            <a:t>Market Competition</a:t>
          </a:r>
        </a:p>
      </dsp:txBody>
      <dsp:txXfrm>
        <a:off x="4336003" y="2180547"/>
        <a:ext cx="1843593" cy="1233386"/>
      </dsp:txXfrm>
    </dsp:sp>
    <dsp:sp modelId="{E7F0A01F-B006-44E7-A319-63837FE7B81B}">
      <dsp:nvSpPr>
        <dsp:cNvPr id="0" name=""/>
        <dsp:cNvSpPr/>
      </dsp:nvSpPr>
      <dsp:spPr>
        <a:xfrm>
          <a:off x="6502225" y="938610"/>
          <a:ext cx="645257" cy="645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9C4E46-875E-442D-8171-48CB833A0296}">
      <dsp:nvSpPr>
        <dsp:cNvPr id="0" name=""/>
        <dsp:cNvSpPr/>
      </dsp:nvSpPr>
      <dsp:spPr>
        <a:xfrm>
          <a:off x="6502225" y="1690307"/>
          <a:ext cx="1843593" cy="440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Legal and Compliance Risks:</a:t>
          </a:r>
        </a:p>
      </dsp:txBody>
      <dsp:txXfrm>
        <a:off x="6502225" y="1690307"/>
        <a:ext cx="1843593" cy="440734"/>
      </dsp:txXfrm>
    </dsp:sp>
    <dsp:sp modelId="{263B3F71-4350-488A-AEF2-44EEE148A495}">
      <dsp:nvSpPr>
        <dsp:cNvPr id="0" name=""/>
        <dsp:cNvSpPr/>
      </dsp:nvSpPr>
      <dsp:spPr>
        <a:xfrm>
          <a:off x="6502225" y="2180547"/>
          <a:ext cx="1843593" cy="1233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Data Privacy Regulations</a:t>
          </a:r>
        </a:p>
        <a:p>
          <a:pPr marL="0" lvl="0" indent="0" algn="l" defTabSz="488950">
            <a:lnSpc>
              <a:spcPct val="100000"/>
            </a:lnSpc>
            <a:spcBef>
              <a:spcPct val="0"/>
            </a:spcBef>
            <a:spcAft>
              <a:spcPct val="35000"/>
            </a:spcAft>
            <a:buNone/>
          </a:pPr>
          <a:r>
            <a:rPr lang="en-US" sz="1100" kern="1200"/>
            <a:t>Intellectual Property Rights</a:t>
          </a:r>
        </a:p>
        <a:p>
          <a:pPr marL="0" lvl="0" indent="0" algn="l" defTabSz="488950">
            <a:lnSpc>
              <a:spcPct val="100000"/>
            </a:lnSpc>
            <a:spcBef>
              <a:spcPct val="0"/>
            </a:spcBef>
            <a:spcAft>
              <a:spcPct val="35000"/>
            </a:spcAft>
            <a:buNone/>
          </a:pPr>
          <a:r>
            <a:rPr lang="en-US" sz="1100" kern="1200"/>
            <a:t>Accessibility Compliance</a:t>
          </a:r>
        </a:p>
      </dsp:txBody>
      <dsp:txXfrm>
        <a:off x="6502225" y="2180547"/>
        <a:ext cx="1843593" cy="1233386"/>
      </dsp:txXfrm>
    </dsp:sp>
    <dsp:sp modelId="{58EEC33D-E5AB-4E3E-A05F-A7AF1AD40348}">
      <dsp:nvSpPr>
        <dsp:cNvPr id="0" name=""/>
        <dsp:cNvSpPr/>
      </dsp:nvSpPr>
      <dsp:spPr>
        <a:xfrm>
          <a:off x="8668448" y="938610"/>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ABA2A3-FFFE-45BD-85AE-9DEB6AC96B85}">
      <dsp:nvSpPr>
        <dsp:cNvPr id="0" name=""/>
        <dsp:cNvSpPr/>
      </dsp:nvSpPr>
      <dsp:spPr>
        <a:xfrm>
          <a:off x="8668448" y="1690307"/>
          <a:ext cx="1843593" cy="440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User Experience Risks:</a:t>
          </a:r>
        </a:p>
      </dsp:txBody>
      <dsp:txXfrm>
        <a:off x="8668448" y="1690307"/>
        <a:ext cx="1843593" cy="440734"/>
      </dsp:txXfrm>
    </dsp:sp>
    <dsp:sp modelId="{39B92B4C-2A83-499A-81DD-DA4FF794E313}">
      <dsp:nvSpPr>
        <dsp:cNvPr id="0" name=""/>
        <dsp:cNvSpPr/>
      </dsp:nvSpPr>
      <dsp:spPr>
        <a:xfrm>
          <a:off x="8668448" y="2180547"/>
          <a:ext cx="1843593" cy="1233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Usability Issues</a:t>
          </a:r>
        </a:p>
        <a:p>
          <a:pPr marL="0" lvl="0" indent="0" algn="l" defTabSz="488950">
            <a:lnSpc>
              <a:spcPct val="100000"/>
            </a:lnSpc>
            <a:spcBef>
              <a:spcPct val="0"/>
            </a:spcBef>
            <a:spcAft>
              <a:spcPct val="35000"/>
            </a:spcAft>
            <a:buNone/>
          </a:pPr>
          <a:r>
            <a:rPr lang="en-US" sz="1100" kern="1200"/>
            <a:t>Feedback Mechanisms</a:t>
          </a:r>
        </a:p>
        <a:p>
          <a:pPr marL="0" lvl="0" indent="0" algn="l" defTabSz="488950">
            <a:lnSpc>
              <a:spcPct val="100000"/>
            </a:lnSpc>
            <a:spcBef>
              <a:spcPct val="0"/>
            </a:spcBef>
            <a:spcAft>
              <a:spcPct val="35000"/>
            </a:spcAft>
            <a:buNone/>
          </a:pPr>
          <a:r>
            <a:rPr lang="en-US" sz="1100" kern="1200"/>
            <a:t>Content Relevance</a:t>
          </a:r>
          <a:br>
            <a:rPr lang="en-US" sz="1100" kern="1200"/>
          </a:br>
          <a:endParaRPr lang="en-US" sz="1100" kern="1200"/>
        </a:p>
      </dsp:txBody>
      <dsp:txXfrm>
        <a:off x="8668448" y="2180547"/>
        <a:ext cx="1843593" cy="12333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D401D4-0DFE-374F-A46B-F3DC8325A797}">
      <dsp:nvSpPr>
        <dsp:cNvPr id="0" name=""/>
        <dsp:cNvSpPr/>
      </dsp:nvSpPr>
      <dsp:spPr>
        <a:xfrm>
          <a:off x="1399362" y="3362921"/>
          <a:ext cx="2836589"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EE9421-C143-444D-BFD3-1C5FCB46E737}">
      <dsp:nvSpPr>
        <dsp:cNvPr id="0" name=""/>
        <dsp:cNvSpPr/>
      </dsp:nvSpPr>
      <dsp:spPr>
        <a:xfrm>
          <a:off x="1399362" y="2884467"/>
          <a:ext cx="2397026"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B7616F-1DC3-0848-BB8F-42CA86FF8033}">
      <dsp:nvSpPr>
        <dsp:cNvPr id="0" name=""/>
        <dsp:cNvSpPr/>
      </dsp:nvSpPr>
      <dsp:spPr>
        <a:xfrm>
          <a:off x="1399362" y="2215750"/>
          <a:ext cx="2238381"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79AA5B-0858-C24F-8C2B-54DE2EA23FA9}">
      <dsp:nvSpPr>
        <dsp:cNvPr id="0" name=""/>
        <dsp:cNvSpPr/>
      </dsp:nvSpPr>
      <dsp:spPr>
        <a:xfrm>
          <a:off x="1399362" y="1547033"/>
          <a:ext cx="2397026"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D7F40B-BA8B-5C4B-8B98-E95FE43D5EB5}">
      <dsp:nvSpPr>
        <dsp:cNvPr id="0" name=""/>
        <dsp:cNvSpPr/>
      </dsp:nvSpPr>
      <dsp:spPr>
        <a:xfrm>
          <a:off x="1399362" y="1068579"/>
          <a:ext cx="2836589"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98DC36-8179-CE46-8C74-2AE5D2C223BE}">
      <dsp:nvSpPr>
        <dsp:cNvPr id="0" name=""/>
        <dsp:cNvSpPr/>
      </dsp:nvSpPr>
      <dsp:spPr>
        <a:xfrm>
          <a:off x="374" y="816761"/>
          <a:ext cx="2797976" cy="279797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2BD6CD-88E8-7042-8967-FE7DBA25B15C}">
      <dsp:nvSpPr>
        <dsp:cNvPr id="0" name=""/>
        <dsp:cNvSpPr/>
      </dsp:nvSpPr>
      <dsp:spPr>
        <a:xfrm>
          <a:off x="10133" y="1119320"/>
          <a:ext cx="2764562" cy="231645"/>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711200">
            <a:lnSpc>
              <a:spcPct val="90000"/>
            </a:lnSpc>
            <a:spcBef>
              <a:spcPct val="0"/>
            </a:spcBef>
            <a:spcAft>
              <a:spcPct val="35000"/>
            </a:spcAft>
            <a:buNone/>
          </a:pPr>
          <a:r>
            <a:rPr lang="en-US" sz="1600" kern="1200">
              <a:solidFill>
                <a:schemeClr val="bg1"/>
              </a:solidFill>
              <a:highlight>
                <a:srgbClr val="008080"/>
              </a:highlight>
            </a:rPr>
            <a:t>Contingency Budget</a:t>
          </a:r>
        </a:p>
      </dsp:txBody>
      <dsp:txXfrm>
        <a:off x="10133" y="1119320"/>
        <a:ext cx="2764562" cy="231645"/>
      </dsp:txXfrm>
    </dsp:sp>
    <dsp:sp modelId="{1A2BB1C9-417E-C740-9CD6-22415E706E5E}">
      <dsp:nvSpPr>
        <dsp:cNvPr id="0" name=""/>
        <dsp:cNvSpPr/>
      </dsp:nvSpPr>
      <dsp:spPr>
        <a:xfrm>
          <a:off x="3984133" y="816761"/>
          <a:ext cx="503635" cy="50363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857D77-42FA-2C46-B13D-0D6D978602E6}">
      <dsp:nvSpPr>
        <dsp:cNvPr id="0" name=""/>
        <dsp:cNvSpPr/>
      </dsp:nvSpPr>
      <dsp:spPr>
        <a:xfrm>
          <a:off x="4487769" y="816761"/>
          <a:ext cx="765598" cy="503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marL="0" lvl="0" indent="0" algn="l" defTabSz="533400">
            <a:lnSpc>
              <a:spcPct val="90000"/>
            </a:lnSpc>
            <a:spcBef>
              <a:spcPct val="0"/>
            </a:spcBef>
            <a:spcAft>
              <a:spcPct val="35000"/>
            </a:spcAft>
            <a:buNone/>
          </a:pPr>
          <a:r>
            <a:rPr lang="en-US" sz="1200" kern="1200"/>
            <a:t>Market Response</a:t>
          </a:r>
        </a:p>
      </dsp:txBody>
      <dsp:txXfrm>
        <a:off x="4487769" y="816761"/>
        <a:ext cx="765598" cy="503635"/>
      </dsp:txXfrm>
    </dsp:sp>
    <dsp:sp modelId="{26458800-89F8-174D-BC6A-BABBC1EF204F}">
      <dsp:nvSpPr>
        <dsp:cNvPr id="0" name=""/>
        <dsp:cNvSpPr/>
      </dsp:nvSpPr>
      <dsp:spPr>
        <a:xfrm>
          <a:off x="3544571" y="1295216"/>
          <a:ext cx="503635" cy="50363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CEE540-1AA8-8342-BF54-76433C51A16F}">
      <dsp:nvSpPr>
        <dsp:cNvPr id="0" name=""/>
        <dsp:cNvSpPr/>
      </dsp:nvSpPr>
      <dsp:spPr>
        <a:xfrm>
          <a:off x="4048207" y="1295216"/>
          <a:ext cx="677302" cy="503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marL="0" lvl="0" indent="0" algn="l" defTabSz="533400">
            <a:lnSpc>
              <a:spcPct val="90000"/>
            </a:lnSpc>
            <a:spcBef>
              <a:spcPct val="0"/>
            </a:spcBef>
            <a:spcAft>
              <a:spcPct val="35000"/>
            </a:spcAft>
            <a:buNone/>
          </a:pPr>
          <a:r>
            <a:rPr lang="en-US" sz="1200" kern="1200"/>
            <a:t>Scope Changes</a:t>
          </a:r>
        </a:p>
      </dsp:txBody>
      <dsp:txXfrm>
        <a:off x="4048207" y="1295216"/>
        <a:ext cx="677302" cy="503635"/>
      </dsp:txXfrm>
    </dsp:sp>
    <dsp:sp modelId="{EA716073-7D85-3B46-ADDE-9FD826845CD5}">
      <dsp:nvSpPr>
        <dsp:cNvPr id="0" name=""/>
        <dsp:cNvSpPr/>
      </dsp:nvSpPr>
      <dsp:spPr>
        <a:xfrm>
          <a:off x="3385926" y="1963932"/>
          <a:ext cx="503635" cy="503635"/>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4B1540-0C35-9945-A5D7-5C3EEFD6F30E}">
      <dsp:nvSpPr>
        <dsp:cNvPr id="0" name=""/>
        <dsp:cNvSpPr/>
      </dsp:nvSpPr>
      <dsp:spPr>
        <a:xfrm>
          <a:off x="3889562" y="1963932"/>
          <a:ext cx="794712" cy="503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marL="0" lvl="0" indent="0" algn="l" defTabSz="533400">
            <a:lnSpc>
              <a:spcPct val="90000"/>
            </a:lnSpc>
            <a:spcBef>
              <a:spcPct val="0"/>
            </a:spcBef>
            <a:spcAft>
              <a:spcPct val="35000"/>
            </a:spcAft>
            <a:buNone/>
          </a:pPr>
          <a:r>
            <a:rPr lang="en-US" sz="1200" kern="1200"/>
            <a:t>Human Resources</a:t>
          </a:r>
        </a:p>
      </dsp:txBody>
      <dsp:txXfrm>
        <a:off x="3889562" y="1963932"/>
        <a:ext cx="794712" cy="503635"/>
      </dsp:txXfrm>
    </dsp:sp>
    <dsp:sp modelId="{0A86CC8C-3200-1D47-AAB0-0473A88C9799}">
      <dsp:nvSpPr>
        <dsp:cNvPr id="0" name=""/>
        <dsp:cNvSpPr/>
      </dsp:nvSpPr>
      <dsp:spPr>
        <a:xfrm>
          <a:off x="3544571" y="2632649"/>
          <a:ext cx="503635" cy="503635"/>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820124-834A-C842-9105-66787ACD7309}">
      <dsp:nvSpPr>
        <dsp:cNvPr id="0" name=""/>
        <dsp:cNvSpPr/>
      </dsp:nvSpPr>
      <dsp:spPr>
        <a:xfrm>
          <a:off x="4048207" y="2632649"/>
          <a:ext cx="982089" cy="503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marL="0" lvl="0" indent="0" algn="l" defTabSz="533400">
            <a:lnSpc>
              <a:spcPct val="90000"/>
            </a:lnSpc>
            <a:spcBef>
              <a:spcPct val="0"/>
            </a:spcBef>
            <a:spcAft>
              <a:spcPct val="35000"/>
            </a:spcAft>
            <a:buNone/>
          </a:pPr>
          <a:r>
            <a:rPr lang="en-US" sz="1200" kern="1200"/>
            <a:t>Risk Management</a:t>
          </a:r>
        </a:p>
      </dsp:txBody>
      <dsp:txXfrm>
        <a:off x="4048207" y="2632649"/>
        <a:ext cx="982089" cy="503635"/>
      </dsp:txXfrm>
    </dsp:sp>
    <dsp:sp modelId="{56BF2B94-A50F-9A4C-BE0C-2AC93EFF57C8}">
      <dsp:nvSpPr>
        <dsp:cNvPr id="0" name=""/>
        <dsp:cNvSpPr/>
      </dsp:nvSpPr>
      <dsp:spPr>
        <a:xfrm>
          <a:off x="3984133" y="3111103"/>
          <a:ext cx="503635" cy="503635"/>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63B177-BA0B-6942-8880-3C702DBDA359}">
      <dsp:nvSpPr>
        <dsp:cNvPr id="0" name=""/>
        <dsp:cNvSpPr/>
      </dsp:nvSpPr>
      <dsp:spPr>
        <a:xfrm>
          <a:off x="4487769" y="3111103"/>
          <a:ext cx="1107809" cy="503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0" rIns="45720" bIns="0" numCol="1" spcCol="1270" anchor="ctr" anchorCtr="0">
          <a:noAutofit/>
        </a:bodyPr>
        <a:lstStyle/>
        <a:p>
          <a:pPr marL="0" lvl="0" indent="0" algn="l" defTabSz="533400">
            <a:lnSpc>
              <a:spcPct val="90000"/>
            </a:lnSpc>
            <a:spcBef>
              <a:spcPct val="0"/>
            </a:spcBef>
            <a:spcAft>
              <a:spcPct val="35000"/>
            </a:spcAft>
            <a:buNone/>
          </a:pPr>
          <a:r>
            <a:rPr lang="en-US" sz="1200" kern="1200"/>
            <a:t>External Dependency Failures</a:t>
          </a:r>
        </a:p>
      </dsp:txBody>
      <dsp:txXfrm>
        <a:off x="4487769" y="3111103"/>
        <a:ext cx="1107809" cy="5036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231D03-2B70-3F46-8B95-35BF1AA67E71}">
      <dsp:nvSpPr>
        <dsp:cNvPr id="0" name=""/>
        <dsp:cNvSpPr/>
      </dsp:nvSpPr>
      <dsp:spPr>
        <a:xfrm>
          <a:off x="0" y="0"/>
          <a:ext cx="5303569" cy="111056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CA" sz="1000" b="0" i="0" kern="1200" dirty="0"/>
            <a:t>Vision: Shaping the future of financial education together</a:t>
          </a:r>
          <a:endParaRPr lang="en-CA" sz="1000" kern="1200" dirty="0"/>
        </a:p>
      </dsp:txBody>
      <dsp:txXfrm>
        <a:off x="1171769" y="0"/>
        <a:ext cx="4131799" cy="1110560"/>
      </dsp:txXfrm>
    </dsp:sp>
    <dsp:sp modelId="{7C74CF5B-2059-604F-975A-9DB5AE226B48}">
      <dsp:nvSpPr>
        <dsp:cNvPr id="0" name=""/>
        <dsp:cNvSpPr/>
      </dsp:nvSpPr>
      <dsp:spPr>
        <a:xfrm>
          <a:off x="111056" y="111056"/>
          <a:ext cx="1060713" cy="888448"/>
        </a:xfrm>
        <a:prstGeom prst="roundRect">
          <a:avLst>
            <a:gd name="adj" fmla="val 10000"/>
          </a:avLst>
        </a:prstGeom>
        <a:blipFill rotWithShape="1">
          <a:blip xmlns:r="http://schemas.openxmlformats.org/officeDocument/2006/relationships" r:embed="rId1"/>
          <a:srcRect/>
          <a:stretch>
            <a:fillRect/>
          </a:stretch>
        </a:blip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8683870F-A92D-B841-A4A5-C47DA786A5A6}">
      <dsp:nvSpPr>
        <dsp:cNvPr id="0" name=""/>
        <dsp:cNvSpPr/>
      </dsp:nvSpPr>
      <dsp:spPr>
        <a:xfrm>
          <a:off x="0" y="1221616"/>
          <a:ext cx="5303569" cy="111056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CA" sz="1000" b="0" i="0" kern="1200"/>
            <a:t>Risk Mitigation: Prepared to navigate challenges with resilience</a:t>
          </a:r>
          <a:endParaRPr lang="en-CA" sz="1000" kern="1200"/>
        </a:p>
      </dsp:txBody>
      <dsp:txXfrm>
        <a:off x="1171769" y="1221616"/>
        <a:ext cx="4131799" cy="1110560"/>
      </dsp:txXfrm>
    </dsp:sp>
    <dsp:sp modelId="{112CC85A-3A54-2948-ACBD-595168A78587}">
      <dsp:nvSpPr>
        <dsp:cNvPr id="0" name=""/>
        <dsp:cNvSpPr/>
      </dsp:nvSpPr>
      <dsp:spPr>
        <a:xfrm>
          <a:off x="111056" y="1332672"/>
          <a:ext cx="1060713" cy="888448"/>
        </a:xfrm>
        <a:prstGeom prst="roundRect">
          <a:avLst>
            <a:gd name="adj" fmla="val 10000"/>
          </a:avLst>
        </a:prstGeom>
        <a:blipFill rotWithShape="1">
          <a:blip xmlns:r="http://schemas.openxmlformats.org/officeDocument/2006/relationships" r:embed="rId2"/>
          <a:srcRect/>
          <a:stretch>
            <a:fillRect l="-23000" r="-23000"/>
          </a:stretch>
        </a:blip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B7ACB903-A7B1-5D4E-93D5-CD4B80DF7E7F}">
      <dsp:nvSpPr>
        <dsp:cNvPr id="0" name=""/>
        <dsp:cNvSpPr/>
      </dsp:nvSpPr>
      <dsp:spPr>
        <a:xfrm>
          <a:off x="0" y="2443233"/>
          <a:ext cx="5303569" cy="111056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CA" sz="1000" b="0" i="0" kern="1200"/>
            <a:t>ROI: Demonstrated financial viability and sustainability</a:t>
          </a:r>
          <a:endParaRPr lang="en-CA" sz="1000" kern="1200"/>
        </a:p>
      </dsp:txBody>
      <dsp:txXfrm>
        <a:off x="1171769" y="2443233"/>
        <a:ext cx="4131799" cy="1110560"/>
      </dsp:txXfrm>
    </dsp:sp>
    <dsp:sp modelId="{30A89391-822F-6A4D-8BF5-AE5FD113773D}">
      <dsp:nvSpPr>
        <dsp:cNvPr id="0" name=""/>
        <dsp:cNvSpPr/>
      </dsp:nvSpPr>
      <dsp:spPr>
        <a:xfrm>
          <a:off x="111056" y="2554289"/>
          <a:ext cx="1060713" cy="888448"/>
        </a:xfrm>
        <a:prstGeom prst="roundRect">
          <a:avLst>
            <a:gd name="adj" fmla="val 10000"/>
          </a:avLst>
        </a:prstGeom>
        <a:blipFill rotWithShape="1">
          <a:blip xmlns:r="http://schemas.openxmlformats.org/officeDocument/2006/relationships" r:embed="rId3"/>
          <a:srcRect/>
          <a:stretch>
            <a:fillRect l="-16000" r="-16000"/>
          </a:stretch>
        </a:blip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5D78A920-AABA-F14B-8D56-AF2195115180}">
      <dsp:nvSpPr>
        <dsp:cNvPr id="0" name=""/>
        <dsp:cNvSpPr/>
      </dsp:nvSpPr>
      <dsp:spPr>
        <a:xfrm>
          <a:off x="0" y="3664849"/>
          <a:ext cx="5303569" cy="1110560"/>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CA" sz="1000" b="0" i="0" kern="1200" dirty="0"/>
            <a:t>Market Feasibility: Growing demand for digital learning solutions</a:t>
          </a:r>
          <a:endParaRPr lang="en-US" sz="1000" kern="1200" dirty="0"/>
        </a:p>
      </dsp:txBody>
      <dsp:txXfrm>
        <a:off x="1171769" y="3664849"/>
        <a:ext cx="4131799" cy="1110560"/>
      </dsp:txXfrm>
    </dsp:sp>
    <dsp:sp modelId="{95B973ED-7520-904F-9CD7-71CF789AC745}">
      <dsp:nvSpPr>
        <dsp:cNvPr id="0" name=""/>
        <dsp:cNvSpPr/>
      </dsp:nvSpPr>
      <dsp:spPr>
        <a:xfrm>
          <a:off x="111056" y="3775905"/>
          <a:ext cx="1060713" cy="888448"/>
        </a:xfrm>
        <a:prstGeom prst="roundRect">
          <a:avLst>
            <a:gd name="adj" fmla="val 10000"/>
          </a:avLst>
        </a:prstGeom>
        <a:blipFill rotWithShape="1">
          <a:blip xmlns:r="http://schemas.openxmlformats.org/officeDocument/2006/relationships" r:embed="rId4"/>
          <a:srcRect/>
          <a:stretch>
            <a:fillRect t="-5000" b="-5000"/>
          </a:stretch>
        </a:blip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A80FAF-BAEE-2C44-96A7-DE9C23D57734}" type="datetimeFigureOut">
              <a:rPr lang="en-US" smtClean="0"/>
              <a:t>12/1/2024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637F4-EACC-9148-8AF4-8C3489E98634}" type="slidenum">
              <a:rPr lang="en-US" smtClean="0"/>
              <a:t>‹#›</a:t>
            </a:fld>
            <a:endParaRPr lang="en-US"/>
          </a:p>
        </p:txBody>
      </p:sp>
    </p:spTree>
    <p:extLst>
      <p:ext uri="{BB962C8B-B14F-4D97-AF65-F5344CB8AC3E}">
        <p14:creationId xmlns:p14="http://schemas.microsoft.com/office/powerpoint/2010/main" val="4158828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637F4-EACC-9148-8AF4-8C3489E98634}" type="slidenum">
              <a:rPr lang="en-US" smtClean="0"/>
              <a:t>1</a:t>
            </a:fld>
            <a:endParaRPr lang="en-US"/>
          </a:p>
        </p:txBody>
      </p:sp>
    </p:spTree>
    <p:extLst>
      <p:ext uri="{BB962C8B-B14F-4D97-AF65-F5344CB8AC3E}">
        <p14:creationId xmlns:p14="http://schemas.microsoft.com/office/powerpoint/2010/main" val="2680457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3C637F4-EACC-9148-8AF4-8C3489E98634}" type="slidenum">
              <a:rPr lang="en-US" smtClean="0"/>
              <a:t>4</a:t>
            </a:fld>
            <a:endParaRPr lang="en-US"/>
          </a:p>
        </p:txBody>
      </p:sp>
    </p:spTree>
    <p:extLst>
      <p:ext uri="{BB962C8B-B14F-4D97-AF65-F5344CB8AC3E}">
        <p14:creationId xmlns:p14="http://schemas.microsoft.com/office/powerpoint/2010/main" val="2714915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637F4-EACC-9148-8AF4-8C3489E98634}" type="slidenum">
              <a:rPr lang="en-US" smtClean="0"/>
              <a:t>5</a:t>
            </a:fld>
            <a:endParaRPr lang="en-US"/>
          </a:p>
        </p:txBody>
      </p:sp>
    </p:spTree>
    <p:extLst>
      <p:ext uri="{BB962C8B-B14F-4D97-AF65-F5344CB8AC3E}">
        <p14:creationId xmlns:p14="http://schemas.microsoft.com/office/powerpoint/2010/main" val="3474216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C637F4-EACC-9148-8AF4-8C3489E98634}" type="slidenum">
              <a:rPr lang="en-US" smtClean="0"/>
              <a:t>7</a:t>
            </a:fld>
            <a:endParaRPr lang="en-US"/>
          </a:p>
        </p:txBody>
      </p:sp>
    </p:spTree>
    <p:extLst>
      <p:ext uri="{BB962C8B-B14F-4D97-AF65-F5344CB8AC3E}">
        <p14:creationId xmlns:p14="http://schemas.microsoft.com/office/powerpoint/2010/main" val="938028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3C637F4-EACC-9148-8AF4-8C3489E98634}" type="slidenum">
              <a:rPr lang="en-US" smtClean="0"/>
              <a:t>10</a:t>
            </a:fld>
            <a:endParaRPr lang="en-US"/>
          </a:p>
        </p:txBody>
      </p:sp>
    </p:spTree>
    <p:extLst>
      <p:ext uri="{BB962C8B-B14F-4D97-AF65-F5344CB8AC3E}">
        <p14:creationId xmlns:p14="http://schemas.microsoft.com/office/powerpoint/2010/main" val="2231381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87EF5C-EBFC-814E-8877-77BB7FE8DFAE}" type="datetimeFigureOut">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F24DF7-A400-9042-9EE7-1896289BED63}" type="slidenum">
              <a:rPr lang="en-US" smtClean="0"/>
              <a:t>‹#›</a:t>
            </a:fld>
            <a:endParaRPr lang="en-US"/>
          </a:p>
        </p:txBody>
      </p:sp>
    </p:spTree>
    <p:extLst>
      <p:ext uri="{BB962C8B-B14F-4D97-AF65-F5344CB8AC3E}">
        <p14:creationId xmlns:p14="http://schemas.microsoft.com/office/powerpoint/2010/main" val="285040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87EF5C-EBFC-814E-8877-77BB7FE8DFAE}" type="datetimeFigureOut">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F24DF7-A400-9042-9EE7-1896289BED63}" type="slidenum">
              <a:rPr lang="en-US" smtClean="0"/>
              <a:t>‹#›</a:t>
            </a:fld>
            <a:endParaRPr lang="en-US"/>
          </a:p>
        </p:txBody>
      </p:sp>
    </p:spTree>
    <p:extLst>
      <p:ext uri="{BB962C8B-B14F-4D97-AF65-F5344CB8AC3E}">
        <p14:creationId xmlns:p14="http://schemas.microsoft.com/office/powerpoint/2010/main" val="2236176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87EF5C-EBFC-814E-8877-77BB7FE8DFAE}" type="datetimeFigureOut">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F24DF7-A400-9042-9EE7-1896289BED63}" type="slidenum">
              <a:rPr lang="en-US" smtClean="0"/>
              <a:t>‹#›</a:t>
            </a:fld>
            <a:endParaRPr lang="en-US"/>
          </a:p>
        </p:txBody>
      </p:sp>
    </p:spTree>
    <p:extLst>
      <p:ext uri="{BB962C8B-B14F-4D97-AF65-F5344CB8AC3E}">
        <p14:creationId xmlns:p14="http://schemas.microsoft.com/office/powerpoint/2010/main" val="1639012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87EF5C-EBFC-814E-8877-77BB7FE8DFAE}" type="datetimeFigureOut">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F24DF7-A400-9042-9EE7-1896289BED63}" type="slidenum">
              <a:rPr lang="en-US" smtClean="0"/>
              <a:t>‹#›</a:t>
            </a:fld>
            <a:endParaRPr lang="en-US"/>
          </a:p>
        </p:txBody>
      </p:sp>
    </p:spTree>
    <p:extLst>
      <p:ext uri="{BB962C8B-B14F-4D97-AF65-F5344CB8AC3E}">
        <p14:creationId xmlns:p14="http://schemas.microsoft.com/office/powerpoint/2010/main" val="1150411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87EF5C-EBFC-814E-8877-77BB7FE8DFAE}" type="datetimeFigureOut">
              <a:rPr lang="en-US" smtClean="0"/>
              <a:t>12/1/2024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F24DF7-A400-9042-9EE7-1896289BED63}" type="slidenum">
              <a:rPr lang="en-US" smtClean="0"/>
              <a:t>‹#›</a:t>
            </a:fld>
            <a:endParaRPr lang="en-US"/>
          </a:p>
        </p:txBody>
      </p:sp>
    </p:spTree>
    <p:extLst>
      <p:ext uri="{BB962C8B-B14F-4D97-AF65-F5344CB8AC3E}">
        <p14:creationId xmlns:p14="http://schemas.microsoft.com/office/powerpoint/2010/main" val="2919362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87EF5C-EBFC-814E-8877-77BB7FE8DFAE}" type="datetimeFigureOut">
              <a:rPr lang="en-US" smtClean="0"/>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F24DF7-A400-9042-9EE7-1896289BED63}" type="slidenum">
              <a:rPr lang="en-US" smtClean="0"/>
              <a:t>‹#›</a:t>
            </a:fld>
            <a:endParaRPr lang="en-US"/>
          </a:p>
        </p:txBody>
      </p:sp>
    </p:spTree>
    <p:extLst>
      <p:ext uri="{BB962C8B-B14F-4D97-AF65-F5344CB8AC3E}">
        <p14:creationId xmlns:p14="http://schemas.microsoft.com/office/powerpoint/2010/main" val="329370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87EF5C-EBFC-814E-8877-77BB7FE8DFAE}" type="datetimeFigureOut">
              <a:rPr lang="en-US" smtClean="0"/>
              <a:t>12/1/2024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F24DF7-A400-9042-9EE7-1896289BED63}" type="slidenum">
              <a:rPr lang="en-US" smtClean="0"/>
              <a:t>‹#›</a:t>
            </a:fld>
            <a:endParaRPr lang="en-US"/>
          </a:p>
        </p:txBody>
      </p:sp>
    </p:spTree>
    <p:extLst>
      <p:ext uri="{BB962C8B-B14F-4D97-AF65-F5344CB8AC3E}">
        <p14:creationId xmlns:p14="http://schemas.microsoft.com/office/powerpoint/2010/main" val="1454379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87EF5C-EBFC-814E-8877-77BB7FE8DFAE}" type="datetimeFigureOut">
              <a:rPr lang="en-US" smtClean="0"/>
              <a:t>12/1/2024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F24DF7-A400-9042-9EE7-1896289BED63}" type="slidenum">
              <a:rPr lang="en-US" smtClean="0"/>
              <a:t>‹#›</a:t>
            </a:fld>
            <a:endParaRPr lang="en-US"/>
          </a:p>
        </p:txBody>
      </p:sp>
    </p:spTree>
    <p:extLst>
      <p:ext uri="{BB962C8B-B14F-4D97-AF65-F5344CB8AC3E}">
        <p14:creationId xmlns:p14="http://schemas.microsoft.com/office/powerpoint/2010/main" val="2294462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87EF5C-EBFC-814E-8877-77BB7FE8DFAE}" type="datetimeFigureOut">
              <a:rPr lang="en-US" smtClean="0"/>
              <a:t>12/1/2024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F24DF7-A400-9042-9EE7-1896289BED63}" type="slidenum">
              <a:rPr lang="en-US" smtClean="0"/>
              <a:t>‹#›</a:t>
            </a:fld>
            <a:endParaRPr lang="en-US"/>
          </a:p>
        </p:txBody>
      </p:sp>
    </p:spTree>
    <p:extLst>
      <p:ext uri="{BB962C8B-B14F-4D97-AF65-F5344CB8AC3E}">
        <p14:creationId xmlns:p14="http://schemas.microsoft.com/office/powerpoint/2010/main" val="156543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87EF5C-EBFC-814E-8877-77BB7FE8DFAE}" type="datetimeFigureOut">
              <a:rPr lang="en-US" smtClean="0"/>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F24DF7-A400-9042-9EE7-1896289BED63}" type="slidenum">
              <a:rPr lang="en-US" smtClean="0"/>
              <a:t>‹#›</a:t>
            </a:fld>
            <a:endParaRPr lang="en-US"/>
          </a:p>
        </p:txBody>
      </p:sp>
    </p:spTree>
    <p:extLst>
      <p:ext uri="{BB962C8B-B14F-4D97-AF65-F5344CB8AC3E}">
        <p14:creationId xmlns:p14="http://schemas.microsoft.com/office/powerpoint/2010/main" val="1160736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87EF5C-EBFC-814E-8877-77BB7FE8DFAE}" type="datetimeFigureOut">
              <a:rPr lang="en-US" smtClean="0"/>
              <a:t>12/1/2024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F24DF7-A400-9042-9EE7-1896289BED63}" type="slidenum">
              <a:rPr lang="en-US" smtClean="0"/>
              <a:t>‹#›</a:t>
            </a:fld>
            <a:endParaRPr lang="en-US"/>
          </a:p>
        </p:txBody>
      </p:sp>
    </p:spTree>
    <p:extLst>
      <p:ext uri="{BB962C8B-B14F-4D97-AF65-F5344CB8AC3E}">
        <p14:creationId xmlns:p14="http://schemas.microsoft.com/office/powerpoint/2010/main" val="1131074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387EF5C-EBFC-814E-8877-77BB7FE8DFAE}" type="datetimeFigureOut">
              <a:rPr lang="en-US" smtClean="0"/>
              <a:t>12/1/2024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F24DF7-A400-9042-9EE7-1896289BED63}" type="slidenum">
              <a:rPr lang="en-US" smtClean="0"/>
              <a:t>‹#›</a:t>
            </a:fld>
            <a:endParaRPr lang="en-US"/>
          </a:p>
        </p:txBody>
      </p:sp>
    </p:spTree>
    <p:extLst>
      <p:ext uri="{BB962C8B-B14F-4D97-AF65-F5344CB8AC3E}">
        <p14:creationId xmlns:p14="http://schemas.microsoft.com/office/powerpoint/2010/main" val="35385272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hyperlink" Target="https://github.com/prjbhuva/SPM-Group-11-Financial-Literacy-App" TargetMode="Externa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A8C3-A93E-CD43-E462-72FA0C2CA2CA}"/>
              </a:ext>
            </a:extLst>
          </p:cNvPr>
          <p:cNvSpPr>
            <a:spLocks noGrp="1"/>
          </p:cNvSpPr>
          <p:nvPr>
            <p:ph type="ctrTitle"/>
          </p:nvPr>
        </p:nvSpPr>
        <p:spPr>
          <a:xfrm>
            <a:off x="6789683" y="878774"/>
            <a:ext cx="4984813" cy="2354757"/>
          </a:xfrm>
          <a:noFill/>
        </p:spPr>
        <p:txBody>
          <a:bodyPr>
            <a:normAutofit/>
          </a:bodyPr>
          <a:lstStyle/>
          <a:p>
            <a:pPr algn="l"/>
            <a:r>
              <a:rPr lang="en-US" sz="5200" dirty="0">
                <a:latin typeface="Calibri"/>
                <a:ea typeface="Calibri"/>
                <a:cs typeface="Calibri"/>
              </a:rPr>
              <a:t>Financial </a:t>
            </a:r>
            <a:br>
              <a:rPr lang="en-US" sz="5200" dirty="0">
                <a:latin typeface="Calibri"/>
                <a:ea typeface="Calibri"/>
                <a:cs typeface="Calibri"/>
              </a:rPr>
            </a:br>
            <a:r>
              <a:rPr lang="en-US" sz="5200" dirty="0">
                <a:latin typeface="Calibri"/>
                <a:ea typeface="Calibri"/>
                <a:cs typeface="Calibri"/>
              </a:rPr>
              <a:t>Literacy </a:t>
            </a:r>
            <a:br>
              <a:rPr lang="en-US" sz="5200" dirty="0">
                <a:latin typeface="Calibri"/>
                <a:ea typeface="Calibri"/>
                <a:cs typeface="Calibri"/>
              </a:rPr>
            </a:br>
            <a:r>
              <a:rPr lang="en-US" sz="5200" dirty="0">
                <a:latin typeface="Calibri"/>
                <a:ea typeface="Calibri"/>
                <a:cs typeface="Calibri"/>
              </a:rPr>
              <a:t>App</a:t>
            </a:r>
          </a:p>
        </p:txBody>
      </p:sp>
      <p:sp>
        <p:nvSpPr>
          <p:cNvPr id="3" name="Subtitle 2">
            <a:extLst>
              <a:ext uri="{FF2B5EF4-FFF2-40B4-BE49-F238E27FC236}">
                <a16:creationId xmlns:a16="http://schemas.microsoft.com/office/drawing/2014/main" id="{5BEE1D47-0282-773A-7036-6EA818E70C52}"/>
              </a:ext>
            </a:extLst>
          </p:cNvPr>
          <p:cNvSpPr>
            <a:spLocks noGrp="1"/>
          </p:cNvSpPr>
          <p:nvPr>
            <p:ph type="subTitle" idx="1"/>
          </p:nvPr>
        </p:nvSpPr>
        <p:spPr>
          <a:xfrm>
            <a:off x="6789683" y="3553525"/>
            <a:ext cx="4061482" cy="1046218"/>
          </a:xfrm>
          <a:noFill/>
        </p:spPr>
        <p:txBody>
          <a:bodyPr vert="horz" lIns="91440" tIns="45720" rIns="91440" bIns="45720" rtlCol="0">
            <a:normAutofit/>
          </a:bodyPr>
          <a:lstStyle/>
          <a:p>
            <a:pPr algn="l"/>
            <a:r>
              <a:rPr lang="en-CA" sz="2000" i="1" dirty="0">
                <a:solidFill>
                  <a:schemeClr val="accent1">
                    <a:lumMod val="75000"/>
                  </a:schemeClr>
                </a:solidFill>
                <a:latin typeface="Calibri" panose="020F0502020204030204" pitchFamily="34" charset="0"/>
                <a:cs typeface="Calibri" panose="020F0502020204030204" pitchFamily="34" charset="0"/>
              </a:rPr>
              <a:t>"Empowering Financial Confidence Through Interactive Learning and Real-World Application"</a:t>
            </a:r>
            <a:endParaRPr lang="en-US" sz="2000" i="1" dirty="0">
              <a:solidFill>
                <a:schemeClr val="accent1">
                  <a:lumMod val="75000"/>
                </a:schemeClr>
              </a:solidFill>
              <a:latin typeface="Calibri" panose="020F0502020204030204" pitchFamily="34" charset="0"/>
              <a:ea typeface="+mn-lt"/>
              <a:cs typeface="Calibri" panose="020F0502020204030204" pitchFamily="34" charset="0"/>
            </a:endParaRPr>
          </a:p>
        </p:txBody>
      </p:sp>
      <p:pic>
        <p:nvPicPr>
          <p:cNvPr id="14" name="Picture 13">
            <a:extLst>
              <a:ext uri="{FF2B5EF4-FFF2-40B4-BE49-F238E27FC236}">
                <a16:creationId xmlns:a16="http://schemas.microsoft.com/office/drawing/2014/main" id="{840DFF60-8DDC-7260-1619-E77F76C78C44}"/>
              </a:ext>
            </a:extLst>
          </p:cNvPr>
          <p:cNvPicPr>
            <a:picLocks noChangeAspect="1"/>
          </p:cNvPicPr>
          <p:nvPr/>
        </p:nvPicPr>
        <p:blipFill>
          <a:blip r:embed="rId3"/>
          <a:stretch>
            <a:fillRect/>
          </a:stretch>
        </p:blipFill>
        <p:spPr>
          <a:xfrm>
            <a:off x="6445524" y="63070"/>
            <a:ext cx="362305" cy="317017"/>
          </a:xfrm>
          <a:prstGeom prst="rect">
            <a:avLst/>
          </a:prstGeom>
        </p:spPr>
      </p:pic>
      <p:sp>
        <p:nvSpPr>
          <p:cNvPr id="16" name="TextBox 15">
            <a:extLst>
              <a:ext uri="{FF2B5EF4-FFF2-40B4-BE49-F238E27FC236}">
                <a16:creationId xmlns:a16="http://schemas.microsoft.com/office/drawing/2014/main" id="{49A98412-9FC2-C956-5864-D57499D3BE52}"/>
              </a:ext>
            </a:extLst>
          </p:cNvPr>
          <p:cNvSpPr txBox="1"/>
          <p:nvPr/>
        </p:nvSpPr>
        <p:spPr>
          <a:xfrm>
            <a:off x="6789683" y="51290"/>
            <a:ext cx="5399268" cy="307777"/>
          </a:xfrm>
          <a:prstGeom prst="rect">
            <a:avLst/>
          </a:prstGeom>
          <a:noFill/>
        </p:spPr>
        <p:txBody>
          <a:bodyPr wrap="square" lIns="91440" tIns="45720" rIns="91440" bIns="45720" anchor="t">
            <a:spAutoFit/>
          </a:bodyPr>
          <a:lstStyle/>
          <a:p>
            <a:pPr algn="l"/>
            <a:r>
              <a:rPr lang="en-US" sz="1400" dirty="0">
                <a:hlinkClick r:id="rId4"/>
              </a:rPr>
              <a:t>https://</a:t>
            </a:r>
            <a:r>
              <a:rPr lang="en-US" sz="1400" dirty="0" err="1">
                <a:hlinkClick r:id="rId4"/>
              </a:rPr>
              <a:t>github.com</a:t>
            </a:r>
            <a:r>
              <a:rPr lang="en-US" sz="1400" dirty="0">
                <a:hlinkClick r:id="rId4"/>
              </a:rPr>
              <a:t>/</a:t>
            </a:r>
            <a:r>
              <a:rPr lang="en-US" sz="1400" dirty="0" err="1">
                <a:hlinkClick r:id="rId4"/>
              </a:rPr>
              <a:t>prjbhuva</a:t>
            </a:r>
            <a:r>
              <a:rPr lang="en-US" sz="1400" dirty="0">
                <a:hlinkClick r:id="rId4"/>
              </a:rPr>
              <a:t>/SPM-Group-11-Financial-Literacy-App</a:t>
            </a:r>
            <a:endParaRPr lang="en-US" sz="1400" dirty="0"/>
          </a:p>
        </p:txBody>
      </p:sp>
      <p:sp>
        <p:nvSpPr>
          <p:cNvPr id="20" name="TextBox 19">
            <a:extLst>
              <a:ext uri="{FF2B5EF4-FFF2-40B4-BE49-F238E27FC236}">
                <a16:creationId xmlns:a16="http://schemas.microsoft.com/office/drawing/2014/main" id="{7B2A6FE6-C09F-637A-2F4B-B1BD60861DEF}"/>
              </a:ext>
            </a:extLst>
          </p:cNvPr>
          <p:cNvSpPr txBox="1"/>
          <p:nvPr/>
        </p:nvSpPr>
        <p:spPr>
          <a:xfrm>
            <a:off x="6789683" y="5150098"/>
            <a:ext cx="4984813" cy="1384995"/>
          </a:xfrm>
          <a:prstGeom prst="rect">
            <a:avLst/>
          </a:prstGeom>
          <a:noFill/>
        </p:spPr>
        <p:txBody>
          <a:bodyPr wrap="square">
            <a:spAutoFit/>
          </a:bodyPr>
          <a:lstStyle/>
          <a:p>
            <a:pPr algn="l"/>
            <a:r>
              <a:rPr lang="en-US" sz="1400" dirty="0">
                <a:ea typeface="+mn-lt"/>
                <a:cs typeface="+mn-lt"/>
              </a:rPr>
              <a:t>Group 11:</a:t>
            </a:r>
          </a:p>
          <a:p>
            <a:pPr algn="l"/>
            <a:r>
              <a:rPr lang="en-US" sz="1400" dirty="0">
                <a:ea typeface="+mn-lt"/>
                <a:cs typeface="+mn-lt"/>
              </a:rPr>
              <a:t>Priyansh Bhuva			40269498</a:t>
            </a:r>
          </a:p>
          <a:p>
            <a:pPr algn="l"/>
            <a:r>
              <a:rPr lang="en-US" sz="1400" dirty="0" err="1">
                <a:ea typeface="+mn-lt"/>
                <a:cs typeface="+mn-lt"/>
              </a:rPr>
              <a:t>Harshvardhansingh</a:t>
            </a:r>
            <a:r>
              <a:rPr lang="en-US" sz="1400" dirty="0">
                <a:ea typeface="+mn-lt"/>
                <a:cs typeface="+mn-lt"/>
              </a:rPr>
              <a:t> Rao	40268567</a:t>
            </a:r>
          </a:p>
          <a:p>
            <a:pPr algn="l"/>
            <a:r>
              <a:rPr lang="en-US" sz="1400" dirty="0">
                <a:ea typeface="+mn-lt"/>
                <a:cs typeface="+mn-lt"/>
              </a:rPr>
              <a:t>Pulkit Bansal			40321488</a:t>
            </a:r>
          </a:p>
          <a:p>
            <a:r>
              <a:rPr lang="en-US" sz="1400" dirty="0">
                <a:ea typeface="+mn-lt"/>
                <a:cs typeface="+mn-lt"/>
              </a:rPr>
              <a:t>Nihal </a:t>
            </a:r>
            <a:r>
              <a:rPr lang="en-US" sz="1400" dirty="0" err="1">
                <a:ea typeface="+mn-lt"/>
                <a:cs typeface="+mn-lt"/>
              </a:rPr>
              <a:t>Galani</a:t>
            </a:r>
            <a:r>
              <a:rPr lang="en-US" sz="1400" dirty="0">
                <a:ea typeface="+mn-lt"/>
                <a:cs typeface="+mn-lt"/>
              </a:rPr>
              <a:t>			40263265</a:t>
            </a:r>
          </a:p>
          <a:p>
            <a:r>
              <a:rPr lang="en-US" sz="1400" dirty="0">
                <a:ea typeface="+mn-lt"/>
                <a:cs typeface="+mn-lt"/>
              </a:rPr>
              <a:t>Tanveer Reza			40292971</a:t>
            </a:r>
          </a:p>
        </p:txBody>
      </p:sp>
      <p:pic>
        <p:nvPicPr>
          <p:cNvPr id="5" name="Picture 4" descr="A group of people working on financial literacy&#10;&#10;Description automatically generated">
            <a:extLst>
              <a:ext uri="{FF2B5EF4-FFF2-40B4-BE49-F238E27FC236}">
                <a16:creationId xmlns:a16="http://schemas.microsoft.com/office/drawing/2014/main" id="{B83014B5-4F96-E210-F8FF-A7470886B34F}"/>
              </a:ext>
            </a:extLst>
          </p:cNvPr>
          <p:cNvPicPr>
            <a:picLocks noChangeAspect="1"/>
          </p:cNvPicPr>
          <p:nvPr/>
        </p:nvPicPr>
        <p:blipFill>
          <a:blip r:embed="rId5"/>
          <a:stretch>
            <a:fillRect/>
          </a:stretch>
        </p:blipFill>
        <p:spPr>
          <a:xfrm>
            <a:off x="-2" y="0"/>
            <a:ext cx="6392975" cy="6858000"/>
          </a:xfrm>
          <a:prstGeom prst="rect">
            <a:avLst/>
          </a:prstGeom>
        </p:spPr>
      </p:pic>
    </p:spTree>
    <p:extLst>
      <p:ext uri="{BB962C8B-B14F-4D97-AF65-F5344CB8AC3E}">
        <p14:creationId xmlns:p14="http://schemas.microsoft.com/office/powerpoint/2010/main" val="3606269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DA7F8-0D36-E161-C9ED-B34CCEB1049F}"/>
              </a:ext>
            </a:extLst>
          </p:cNvPr>
          <p:cNvSpPr>
            <a:spLocks noGrp="1"/>
          </p:cNvSpPr>
          <p:nvPr>
            <p:ph type="title"/>
          </p:nvPr>
        </p:nvSpPr>
        <p:spPr>
          <a:xfrm>
            <a:off x="838200" y="812650"/>
            <a:ext cx="2791691" cy="420406"/>
          </a:xfrm>
        </p:spPr>
        <p:txBody>
          <a:bodyPr>
            <a:normAutofit fontScale="90000"/>
          </a:bodyPr>
          <a:lstStyle/>
          <a:p>
            <a:r>
              <a:rPr lang="en-US" b="1" dirty="0">
                <a:latin typeface="Calibri"/>
                <a:ea typeface="Calibri"/>
                <a:cs typeface="Calibri"/>
              </a:rPr>
              <a:t>Budget Overview</a:t>
            </a:r>
          </a:p>
        </p:txBody>
      </p:sp>
      <p:graphicFrame>
        <p:nvGraphicFramePr>
          <p:cNvPr id="7" name="Chart 6">
            <a:extLst>
              <a:ext uri="{FF2B5EF4-FFF2-40B4-BE49-F238E27FC236}">
                <a16:creationId xmlns:a16="http://schemas.microsoft.com/office/drawing/2014/main" id="{FCAA349F-468A-16B1-7F0B-275F3C893186}"/>
              </a:ext>
            </a:extLst>
          </p:cNvPr>
          <p:cNvGraphicFramePr/>
          <p:nvPr>
            <p:extLst>
              <p:ext uri="{D42A27DB-BD31-4B8C-83A1-F6EECF244321}">
                <p14:modId xmlns:p14="http://schemas.microsoft.com/office/powerpoint/2010/main" val="2832852880"/>
              </p:ext>
            </p:extLst>
          </p:nvPr>
        </p:nvGraphicFramePr>
        <p:xfrm>
          <a:off x="6741192" y="1566041"/>
          <a:ext cx="4727466" cy="354177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DFACB4AA-4002-B402-E4CB-594CDF104DD1}"/>
              </a:ext>
            </a:extLst>
          </p:cNvPr>
          <p:cNvGraphicFramePr/>
          <p:nvPr>
            <p:extLst>
              <p:ext uri="{D42A27DB-BD31-4B8C-83A1-F6EECF244321}">
                <p14:modId xmlns:p14="http://schemas.microsoft.com/office/powerpoint/2010/main" val="4128536614"/>
              </p:ext>
            </p:extLst>
          </p:nvPr>
        </p:nvGraphicFramePr>
        <p:xfrm>
          <a:off x="408032" y="1745673"/>
          <a:ext cx="5687967" cy="3432927"/>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6499A306-C0C0-3BF2-7FEA-DD0565C5D81F}"/>
              </a:ext>
            </a:extLst>
          </p:cNvPr>
          <p:cNvSpPr txBox="1"/>
          <p:nvPr/>
        </p:nvSpPr>
        <p:spPr>
          <a:xfrm>
            <a:off x="313508" y="5506966"/>
            <a:ext cx="11473543" cy="1169551"/>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bodyPr>
          <a:lstStyle/>
          <a:p>
            <a:pPr algn="just"/>
            <a:r>
              <a:rPr lang="en-CA" sz="1400" dirty="0"/>
              <a:t>The total budget for the Financial Literacy App is </a:t>
            </a:r>
            <a:r>
              <a:rPr lang="en-CA" sz="1400" b="1" dirty="0"/>
              <a:t>$1.44 million</a:t>
            </a:r>
            <a:r>
              <a:rPr lang="en-CA" sz="1400" dirty="0"/>
              <a:t>, primarily allocated to development costs ($1.38 million), infrastructure hosting on AWS ($35,212), and marketing efforts ($22,000). The development budget covers salaries for a skilled team of developers, designers, and testers, while the infrastructure ensures secure and scalable cloud hosting. Marketing focuses on targeted ads and influencer partnerships to maximize user acquisition and app visibility.</a:t>
            </a:r>
          </a:p>
          <a:p>
            <a:pPr algn="just"/>
            <a:endParaRPr lang="en-CA" sz="1400" dirty="0"/>
          </a:p>
        </p:txBody>
      </p:sp>
      <p:sp>
        <p:nvSpPr>
          <p:cNvPr id="10" name="Left Brace 9">
            <a:extLst>
              <a:ext uri="{FF2B5EF4-FFF2-40B4-BE49-F238E27FC236}">
                <a16:creationId xmlns:a16="http://schemas.microsoft.com/office/drawing/2014/main" id="{F34FBD6F-6896-7B40-BF50-D98D2D791D2B}"/>
              </a:ext>
            </a:extLst>
          </p:cNvPr>
          <p:cNvSpPr/>
          <p:nvPr/>
        </p:nvSpPr>
        <p:spPr>
          <a:xfrm>
            <a:off x="5981701" y="1538256"/>
            <a:ext cx="476250" cy="343292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99900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14652-8BCD-D799-75C1-F72B61CABEDB}"/>
              </a:ext>
            </a:extLst>
          </p:cNvPr>
          <p:cNvSpPr>
            <a:spLocks noGrp="1"/>
          </p:cNvSpPr>
          <p:nvPr>
            <p:ph type="title"/>
          </p:nvPr>
        </p:nvSpPr>
        <p:spPr>
          <a:xfrm>
            <a:off x="572493" y="238539"/>
            <a:ext cx="10389797" cy="844027"/>
          </a:xfrm>
        </p:spPr>
        <p:txBody>
          <a:bodyPr vert="horz" lIns="91440" tIns="45720" rIns="91440" bIns="45720" rtlCol="0" anchor="b">
            <a:normAutofit/>
          </a:bodyPr>
          <a:lstStyle/>
          <a:p>
            <a:r>
              <a:rPr lang="en-US" sz="4000" b="1" dirty="0">
                <a:latin typeface="Calibri"/>
                <a:ea typeface="Calibri"/>
                <a:cs typeface="Calibri"/>
              </a:rPr>
              <a:t>Resource Allocation &amp; Contingency Budget</a:t>
            </a:r>
          </a:p>
        </p:txBody>
      </p:sp>
      <p:graphicFrame>
        <p:nvGraphicFramePr>
          <p:cNvPr id="5" name="Diagram 4">
            <a:extLst>
              <a:ext uri="{FF2B5EF4-FFF2-40B4-BE49-F238E27FC236}">
                <a16:creationId xmlns:a16="http://schemas.microsoft.com/office/drawing/2014/main" id="{7A8B21B9-ED2E-6D99-7A57-EFB5383E3716}"/>
              </a:ext>
            </a:extLst>
          </p:cNvPr>
          <p:cNvGraphicFramePr/>
          <p:nvPr>
            <p:extLst>
              <p:ext uri="{D42A27DB-BD31-4B8C-83A1-F6EECF244321}">
                <p14:modId xmlns:p14="http://schemas.microsoft.com/office/powerpoint/2010/main" val="2694921401"/>
              </p:ext>
            </p:extLst>
          </p:nvPr>
        </p:nvGraphicFramePr>
        <p:xfrm>
          <a:off x="6197726" y="1708422"/>
          <a:ext cx="5595954" cy="44315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456C6082-6F40-0837-CF31-978E35CCC9AC}"/>
              </a:ext>
            </a:extLst>
          </p:cNvPr>
          <p:cNvSpPr txBox="1"/>
          <p:nvPr/>
        </p:nvSpPr>
        <p:spPr>
          <a:xfrm>
            <a:off x="240075" y="5161293"/>
            <a:ext cx="5453743" cy="1351524"/>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bodyPr>
          <a:lstStyle/>
          <a:p>
            <a:pPr>
              <a:lnSpc>
                <a:spcPct val="150000"/>
              </a:lnSpc>
            </a:pPr>
            <a:r>
              <a:rPr lang="en-CA" sz="1400" dirty="0">
                <a:latin typeface="Calibri" panose="020F0502020204030204" pitchFamily="34" charset="0"/>
                <a:cs typeface="Calibri" panose="020F0502020204030204" pitchFamily="34" charset="0"/>
              </a:rPr>
              <a:t>The </a:t>
            </a:r>
            <a:r>
              <a:rPr lang="en-CA" sz="1400" b="1" dirty="0">
                <a:latin typeface="Calibri" panose="020F0502020204030204" pitchFamily="34" charset="0"/>
                <a:cs typeface="Calibri" panose="020F0502020204030204" pitchFamily="34" charset="0"/>
              </a:rPr>
              <a:t>$25,000 contingency budget</a:t>
            </a:r>
            <a:r>
              <a:rPr lang="en-CA" sz="1400" dirty="0">
                <a:latin typeface="Calibri" panose="020F0502020204030204" pitchFamily="34" charset="0"/>
                <a:cs typeface="Calibri" panose="020F0502020204030204" pitchFamily="34" charset="0"/>
              </a:rPr>
              <a:t> is designed to mitigate risks such as:</a:t>
            </a:r>
          </a:p>
          <a:p>
            <a:pPr>
              <a:lnSpc>
                <a:spcPct val="150000"/>
              </a:lnSpc>
              <a:buFont typeface="Arial" panose="020B0604020202020204" pitchFamily="34" charset="0"/>
              <a:buChar char="•"/>
            </a:pPr>
            <a:r>
              <a:rPr lang="en-CA" sz="1400" dirty="0">
                <a:latin typeface="Calibri" panose="020F0502020204030204" pitchFamily="34" charset="0"/>
                <a:cs typeface="Calibri" panose="020F0502020204030204" pitchFamily="34" charset="0"/>
              </a:rPr>
              <a:t>Unexpected API pricing changes.</a:t>
            </a:r>
          </a:p>
          <a:p>
            <a:pPr>
              <a:lnSpc>
                <a:spcPct val="150000"/>
              </a:lnSpc>
              <a:buFont typeface="Arial" panose="020B0604020202020204" pitchFamily="34" charset="0"/>
              <a:buChar char="•"/>
            </a:pPr>
            <a:r>
              <a:rPr lang="en-CA" sz="1400" dirty="0">
                <a:latin typeface="Calibri" panose="020F0502020204030204" pitchFamily="34" charset="0"/>
                <a:cs typeface="Calibri" panose="020F0502020204030204" pitchFamily="34" charset="0"/>
              </a:rPr>
              <a:t>Additional marketing spend required for user acquisition.</a:t>
            </a:r>
          </a:p>
          <a:p>
            <a:pPr>
              <a:lnSpc>
                <a:spcPct val="150000"/>
              </a:lnSpc>
              <a:buFont typeface="Arial" panose="020B0604020202020204" pitchFamily="34" charset="0"/>
              <a:buChar char="•"/>
            </a:pPr>
            <a:r>
              <a:rPr lang="en-CA" sz="1400" dirty="0">
                <a:latin typeface="Calibri" panose="020F0502020204030204" pitchFamily="34" charset="0"/>
                <a:cs typeface="Calibri" panose="020F0502020204030204" pitchFamily="34" charset="0"/>
              </a:rPr>
              <a:t>Emergency bug fixes or performance optimizations during peak usage.</a:t>
            </a:r>
          </a:p>
        </p:txBody>
      </p:sp>
      <p:sp>
        <p:nvSpPr>
          <p:cNvPr id="7" name="TextBox 6">
            <a:extLst>
              <a:ext uri="{FF2B5EF4-FFF2-40B4-BE49-F238E27FC236}">
                <a16:creationId xmlns:a16="http://schemas.microsoft.com/office/drawing/2014/main" id="{B17A5859-6856-EADD-6D21-AB5CDB46F7B9}"/>
              </a:ext>
            </a:extLst>
          </p:cNvPr>
          <p:cNvSpPr txBox="1"/>
          <p:nvPr/>
        </p:nvSpPr>
        <p:spPr>
          <a:xfrm>
            <a:off x="240075" y="1436252"/>
            <a:ext cx="5453743" cy="3754874"/>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bodyPr>
          <a:lstStyle/>
          <a:p>
            <a:r>
              <a:rPr lang="en-CA" sz="1400" b="1" dirty="0"/>
              <a:t>Resource Allocation</a:t>
            </a:r>
          </a:p>
          <a:p>
            <a:pPr>
              <a:buFont typeface="+mj-lt"/>
              <a:buAutoNum type="arabicPeriod"/>
            </a:pPr>
            <a:r>
              <a:rPr lang="en-CA" sz="1400" b="1" dirty="0"/>
              <a:t>Personnel:</a:t>
            </a:r>
            <a:endParaRPr lang="en-CA" sz="1400" dirty="0"/>
          </a:p>
          <a:p>
            <a:pPr marL="742950" lvl="1" indent="-285750">
              <a:buFont typeface="+mj-lt"/>
              <a:buAutoNum type="arabicPeriod"/>
            </a:pPr>
            <a:r>
              <a:rPr lang="en-CA" sz="1400" b="1" dirty="0"/>
              <a:t>Development Team (12 Members):</a:t>
            </a:r>
            <a:r>
              <a:rPr lang="en-CA" sz="1400" dirty="0"/>
              <a:t> Focused on creating core functionalities, integrating APIs, and implementing advanced features like gamified modules and investment simulators.</a:t>
            </a:r>
          </a:p>
          <a:p>
            <a:pPr marL="742950" lvl="1" indent="-285750">
              <a:buFont typeface="+mj-lt"/>
              <a:buAutoNum type="arabicPeriod"/>
            </a:pPr>
            <a:r>
              <a:rPr lang="en-CA" sz="1400" b="1" dirty="0"/>
              <a:t>QA Engineers (4):</a:t>
            </a:r>
            <a:r>
              <a:rPr lang="en-CA" sz="1400" dirty="0"/>
              <a:t> Dedicated to rigorous testing to ensure a secure, bug-free application.</a:t>
            </a:r>
          </a:p>
          <a:p>
            <a:pPr marL="742950" lvl="1" indent="-285750">
              <a:buFont typeface="+mj-lt"/>
              <a:buAutoNum type="arabicPeriod"/>
            </a:pPr>
            <a:r>
              <a:rPr lang="en-CA" sz="1400" b="1" dirty="0"/>
              <a:t>DevOps Engineers (2):</a:t>
            </a:r>
            <a:r>
              <a:rPr lang="en-CA" sz="1400" dirty="0"/>
              <a:t> Responsible for managing cloud infrastructure, ensuring scalability and uptime.</a:t>
            </a:r>
          </a:p>
          <a:p>
            <a:pPr>
              <a:buFont typeface="+mj-lt"/>
              <a:buAutoNum type="arabicPeriod"/>
            </a:pPr>
            <a:r>
              <a:rPr lang="en-CA" sz="1400" b="1" dirty="0"/>
              <a:t>Infrastructure:</a:t>
            </a:r>
            <a:endParaRPr lang="en-CA" sz="1400" dirty="0"/>
          </a:p>
          <a:p>
            <a:pPr marL="742950" lvl="1" indent="-285750">
              <a:buFont typeface="+mj-lt"/>
              <a:buAutoNum type="arabicPeriod"/>
            </a:pPr>
            <a:r>
              <a:rPr lang="en-CA" sz="1400" dirty="0"/>
              <a:t>Hosted on </a:t>
            </a:r>
            <a:r>
              <a:rPr lang="en-CA" sz="1400" b="1" dirty="0"/>
              <a:t>AWS</a:t>
            </a:r>
            <a:r>
              <a:rPr lang="en-CA" sz="1400" dirty="0"/>
              <a:t>, leveraging scalable solutions for storage, database management, and real-time processing needs.</a:t>
            </a:r>
          </a:p>
          <a:p>
            <a:pPr>
              <a:buFont typeface="+mj-lt"/>
              <a:buAutoNum type="arabicPeriod"/>
            </a:pPr>
            <a:r>
              <a:rPr lang="en-CA" sz="1400" b="1" dirty="0"/>
              <a:t>Marketing:</a:t>
            </a:r>
            <a:endParaRPr lang="en-CA" sz="1400" dirty="0"/>
          </a:p>
          <a:p>
            <a:pPr marL="742950" lvl="1" indent="-285750">
              <a:buFont typeface="+mj-lt"/>
              <a:buAutoNum type="arabicPeriod"/>
            </a:pPr>
            <a:r>
              <a:rPr lang="en-CA" sz="1400" dirty="0"/>
              <a:t>A mix of paid advertisements, social media campaigns, and influencer partnerships to maximize user acquisition and app awareness.</a:t>
            </a:r>
          </a:p>
        </p:txBody>
      </p:sp>
    </p:spTree>
    <p:extLst>
      <p:ext uri="{BB962C8B-B14F-4D97-AF65-F5344CB8AC3E}">
        <p14:creationId xmlns:p14="http://schemas.microsoft.com/office/powerpoint/2010/main" val="224621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7B20D-956E-D880-92F1-6009125B7FA7}"/>
              </a:ext>
            </a:extLst>
          </p:cNvPr>
          <p:cNvSpPr>
            <a:spLocks noGrp="1"/>
          </p:cNvSpPr>
          <p:nvPr>
            <p:ph type="title"/>
          </p:nvPr>
        </p:nvSpPr>
        <p:spPr>
          <a:xfrm>
            <a:off x="186690" y="171451"/>
            <a:ext cx="6413808" cy="858564"/>
          </a:xfrm>
        </p:spPr>
        <p:txBody>
          <a:bodyPr>
            <a:noAutofit/>
          </a:bodyPr>
          <a:lstStyle/>
          <a:p>
            <a:r>
              <a:rPr lang="en-US" sz="3200" dirty="0"/>
              <a:t>Conclusion and Call to Action</a:t>
            </a:r>
          </a:p>
        </p:txBody>
      </p:sp>
      <p:sp>
        <p:nvSpPr>
          <p:cNvPr id="4" name="TextBox 3">
            <a:extLst>
              <a:ext uri="{FF2B5EF4-FFF2-40B4-BE49-F238E27FC236}">
                <a16:creationId xmlns:a16="http://schemas.microsoft.com/office/drawing/2014/main" id="{F538A847-26BB-AFE1-9B40-CD38FF55FD72}"/>
              </a:ext>
            </a:extLst>
          </p:cNvPr>
          <p:cNvSpPr txBox="1"/>
          <p:nvPr/>
        </p:nvSpPr>
        <p:spPr>
          <a:xfrm>
            <a:off x="2838473" y="6355243"/>
            <a:ext cx="6130636" cy="400110"/>
          </a:xfrm>
          <a:prstGeom prst="rect">
            <a:avLst/>
          </a:prstGeom>
          <a:noFill/>
        </p:spPr>
        <p:txBody>
          <a:bodyPr wrap="square">
            <a:spAutoFit/>
          </a:bodyPr>
          <a:lstStyle/>
          <a:p>
            <a:r>
              <a:rPr lang="en-US" sz="2000" i="1" dirty="0"/>
              <a:t>Let’s Achieve the Financial Independence Together!</a:t>
            </a:r>
          </a:p>
        </p:txBody>
      </p:sp>
      <p:graphicFrame>
        <p:nvGraphicFramePr>
          <p:cNvPr id="5" name="Diagram 4">
            <a:extLst>
              <a:ext uri="{FF2B5EF4-FFF2-40B4-BE49-F238E27FC236}">
                <a16:creationId xmlns:a16="http://schemas.microsoft.com/office/drawing/2014/main" id="{CE8F460B-A20A-8108-2894-B2741ED0D56C}"/>
              </a:ext>
            </a:extLst>
          </p:cNvPr>
          <p:cNvGraphicFramePr/>
          <p:nvPr>
            <p:extLst>
              <p:ext uri="{D42A27DB-BD31-4B8C-83A1-F6EECF244321}">
                <p14:modId xmlns:p14="http://schemas.microsoft.com/office/powerpoint/2010/main" val="4217507822"/>
              </p:ext>
            </p:extLst>
          </p:nvPr>
        </p:nvGraphicFramePr>
        <p:xfrm>
          <a:off x="3252006" y="1207226"/>
          <a:ext cx="5303569" cy="47782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9528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A6A29-8C8D-2254-63E0-B4A661E92DC8}"/>
              </a:ext>
            </a:extLst>
          </p:cNvPr>
          <p:cNvSpPr>
            <a:spLocks noGrp="1"/>
          </p:cNvSpPr>
          <p:nvPr>
            <p:ph type="title"/>
          </p:nvPr>
        </p:nvSpPr>
        <p:spPr>
          <a:xfrm>
            <a:off x="473385" y="277053"/>
            <a:ext cx="11066973" cy="1014984"/>
          </a:xfrm>
        </p:spPr>
        <p:txBody>
          <a:bodyPr anchor="b">
            <a:noAutofit/>
          </a:bodyPr>
          <a:lstStyle/>
          <a:p>
            <a:r>
              <a:rPr lang="en-US" sz="3600" b="1" dirty="0">
                <a:latin typeface="Calibri"/>
                <a:cs typeface="Calibri"/>
              </a:rPr>
              <a:t>Introduction: Revolutionizing Learning for the Digital Age</a:t>
            </a:r>
          </a:p>
        </p:txBody>
      </p:sp>
      <p:graphicFrame>
        <p:nvGraphicFramePr>
          <p:cNvPr id="5" name="Content Placeholder 2">
            <a:extLst>
              <a:ext uri="{FF2B5EF4-FFF2-40B4-BE49-F238E27FC236}">
                <a16:creationId xmlns:a16="http://schemas.microsoft.com/office/drawing/2014/main" id="{3BA3A97C-4CAA-33F5-AA36-7E15AC91F0E9}"/>
              </a:ext>
            </a:extLst>
          </p:cNvPr>
          <p:cNvGraphicFramePr>
            <a:graphicFrameLocks noGrp="1"/>
          </p:cNvGraphicFramePr>
          <p:nvPr>
            <p:ph idx="1"/>
            <p:extLst>
              <p:ext uri="{D42A27DB-BD31-4B8C-83A1-F6EECF244321}">
                <p14:modId xmlns:p14="http://schemas.microsoft.com/office/powerpoint/2010/main" val="3332701369"/>
              </p:ext>
            </p:extLst>
          </p:nvPr>
        </p:nvGraphicFramePr>
        <p:xfrm>
          <a:off x="838200" y="1779121"/>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7825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A122C1-BDC0-E94A-A5BB-4537CE333D3E}"/>
              </a:ext>
            </a:extLst>
          </p:cNvPr>
          <p:cNvSpPr>
            <a:spLocks noGrp="1"/>
          </p:cNvSpPr>
          <p:nvPr>
            <p:ph type="title"/>
          </p:nvPr>
        </p:nvSpPr>
        <p:spPr>
          <a:xfrm>
            <a:off x="572492" y="511806"/>
            <a:ext cx="12436925" cy="775493"/>
          </a:xfrm>
        </p:spPr>
        <p:txBody>
          <a:bodyPr anchor="b">
            <a:normAutofit/>
          </a:bodyPr>
          <a:lstStyle/>
          <a:p>
            <a:r>
              <a:rPr lang="en-US" b="1" dirty="0">
                <a:latin typeface="Calibri"/>
                <a:cs typeface="Calibri"/>
              </a:rPr>
              <a:t>Market Justification:</a:t>
            </a:r>
            <a:r>
              <a:rPr lang="en-US" dirty="0">
                <a:latin typeface="Calibri"/>
                <a:cs typeface="Calibri"/>
              </a:rPr>
              <a:t> </a:t>
            </a:r>
            <a:r>
              <a:rPr lang="en-US" dirty="0">
                <a:latin typeface="Calibri"/>
                <a:ea typeface="+mj-lt"/>
                <a:cs typeface="+mj-lt"/>
              </a:rPr>
              <a:t>Tapping into Fintech Trends</a:t>
            </a:r>
            <a:endParaRPr lang="en-US" dirty="0">
              <a:latin typeface="Calibri"/>
              <a:cs typeface="Calibri"/>
            </a:endParaRP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3F1883-17B6-D486-2B39-690BE5FAA0DB}"/>
              </a:ext>
            </a:extLst>
          </p:cNvPr>
          <p:cNvSpPr>
            <a:spLocks noGrp="1"/>
          </p:cNvSpPr>
          <p:nvPr>
            <p:ph idx="1"/>
          </p:nvPr>
        </p:nvSpPr>
        <p:spPr>
          <a:xfrm>
            <a:off x="572493" y="2071316"/>
            <a:ext cx="6713552" cy="4119172"/>
          </a:xfrm>
        </p:spPr>
        <p:txBody>
          <a:bodyPr vert="horz" lIns="91440" tIns="45720" rIns="91440" bIns="45720" rtlCol="0" anchor="t">
            <a:normAutofit/>
          </a:bodyPr>
          <a:lstStyle/>
          <a:p>
            <a:pPr marL="0" indent="0" algn="just">
              <a:buNone/>
            </a:pPr>
            <a:r>
              <a:rPr lang="en-US" sz="1900" b="1" dirty="0">
                <a:latin typeface="Calibri"/>
                <a:cs typeface="Calibri"/>
              </a:rPr>
              <a:t>Market Analysis Findings:</a:t>
            </a:r>
            <a:endParaRPr lang="en-US" sz="1900" dirty="0">
              <a:latin typeface="Calibri"/>
              <a:cs typeface="Calibri"/>
            </a:endParaRPr>
          </a:p>
          <a:p>
            <a:pPr lvl="1" algn="just"/>
            <a:r>
              <a:rPr lang="en-CA" sz="1900" u="sng" dirty="0">
                <a:latin typeface="Calibri"/>
                <a:cs typeface="Calibri"/>
              </a:rPr>
              <a:t>Widespread Financial Illiteracy:</a:t>
            </a:r>
            <a:r>
              <a:rPr lang="en-CA" sz="1900" dirty="0">
                <a:latin typeface="Calibri"/>
                <a:cs typeface="Calibri"/>
              </a:rPr>
              <a:t> A recent OECD survey </a:t>
            </a:r>
            <a:r>
              <a:rPr lang="en-CA" sz="1900" b="1" dirty="0">
                <a:latin typeface="Calibri"/>
                <a:cs typeface="Calibri"/>
              </a:rPr>
              <a:t>across 39 countries revealed that only 18% of adults possess high financial literacy levels</a:t>
            </a:r>
            <a:r>
              <a:rPr lang="en-CA" sz="1900" dirty="0">
                <a:latin typeface="Calibri"/>
                <a:cs typeface="Calibri"/>
              </a:rPr>
              <a:t>, with significant disparities among nations.</a:t>
            </a:r>
          </a:p>
          <a:p>
            <a:pPr lvl="1" algn="just"/>
            <a:r>
              <a:rPr lang="en-CA" sz="1900" u="sng" dirty="0">
                <a:latin typeface="Calibri"/>
                <a:cs typeface="Calibri"/>
              </a:rPr>
              <a:t>Growing Demand for Financial Education:</a:t>
            </a:r>
            <a:r>
              <a:rPr lang="en-CA" sz="1900" dirty="0">
                <a:latin typeface="Calibri"/>
                <a:cs typeface="Calibri"/>
              </a:rPr>
              <a:t> The global personal finance software market was valued </a:t>
            </a:r>
            <a:r>
              <a:rPr lang="en-CA" sz="1900" b="1" dirty="0">
                <a:latin typeface="Calibri"/>
                <a:cs typeface="Calibri"/>
              </a:rPr>
              <a:t>at USD 1.08 billion in 2022 and is expected to grow at a CAGR of 5.1% from 2023 to 2030</a:t>
            </a:r>
            <a:r>
              <a:rPr lang="en-CA" sz="1900" dirty="0">
                <a:latin typeface="Calibri"/>
                <a:cs typeface="Calibri"/>
              </a:rPr>
              <a:t>, indicating a rising demand for financial education tools.</a:t>
            </a:r>
          </a:p>
          <a:p>
            <a:pPr lvl="1" algn="just"/>
            <a:r>
              <a:rPr lang="en-CA" sz="1900" u="sng" dirty="0">
                <a:latin typeface="Calibri"/>
                <a:cs typeface="Calibri"/>
              </a:rPr>
              <a:t>Digital Adoption and E-Learning Growth: </a:t>
            </a:r>
            <a:r>
              <a:rPr lang="en-CA" sz="1900" dirty="0">
                <a:latin typeface="Calibri"/>
                <a:cs typeface="Calibri"/>
              </a:rPr>
              <a:t>The online education market is projected to reach </a:t>
            </a:r>
            <a:r>
              <a:rPr lang="en-CA" sz="1900" b="1" dirty="0">
                <a:latin typeface="Calibri"/>
                <a:cs typeface="Calibri"/>
              </a:rPr>
              <a:t>USD 185.2 billion in 2024, with an annual growth rate of 8.57%</a:t>
            </a:r>
            <a:r>
              <a:rPr lang="en-CA" sz="1900" dirty="0">
                <a:latin typeface="Calibri"/>
                <a:cs typeface="Calibri"/>
              </a:rPr>
              <a:t>, reflecting the increasing shift towards digital learning platforms.</a:t>
            </a:r>
          </a:p>
        </p:txBody>
      </p:sp>
      <p:pic>
        <p:nvPicPr>
          <p:cNvPr id="8" name="Picture 7" descr="A person and person with computer and money&#10;&#10;Description automatically generated">
            <a:extLst>
              <a:ext uri="{FF2B5EF4-FFF2-40B4-BE49-F238E27FC236}">
                <a16:creationId xmlns:a16="http://schemas.microsoft.com/office/drawing/2014/main" id="{7092B81B-C60F-DF0A-CC87-C06117A4C1F8}"/>
              </a:ext>
            </a:extLst>
          </p:cNvPr>
          <p:cNvPicPr>
            <a:picLocks noChangeAspect="1"/>
          </p:cNvPicPr>
          <p:nvPr/>
        </p:nvPicPr>
        <p:blipFill>
          <a:blip r:embed="rId2"/>
          <a:stretch>
            <a:fillRect/>
          </a:stretch>
        </p:blipFill>
        <p:spPr>
          <a:xfrm>
            <a:off x="7569724" y="2562053"/>
            <a:ext cx="4495878" cy="3029449"/>
          </a:xfrm>
          <a:prstGeom prst="rect">
            <a:avLst/>
          </a:prstGeom>
        </p:spPr>
      </p:pic>
    </p:spTree>
    <p:extLst>
      <p:ext uri="{BB962C8B-B14F-4D97-AF65-F5344CB8AC3E}">
        <p14:creationId xmlns:p14="http://schemas.microsoft.com/office/powerpoint/2010/main" val="145888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D0EDC1-60C7-E29C-EFAA-B5635E7FF4AF}"/>
              </a:ext>
            </a:extLst>
          </p:cNvPr>
          <p:cNvSpPr>
            <a:spLocks noGrp="1"/>
          </p:cNvSpPr>
          <p:nvPr>
            <p:ph type="title"/>
          </p:nvPr>
        </p:nvSpPr>
        <p:spPr>
          <a:xfrm>
            <a:off x="572493" y="238540"/>
            <a:ext cx="11018520" cy="1231344"/>
          </a:xfrm>
        </p:spPr>
        <p:txBody>
          <a:bodyPr anchor="b">
            <a:normAutofit fontScale="90000"/>
          </a:bodyPr>
          <a:lstStyle/>
          <a:p>
            <a:r>
              <a:rPr lang="en-US" sz="4200" b="1" dirty="0">
                <a:latin typeface="Calibri"/>
                <a:ea typeface="+mj-lt"/>
                <a:cs typeface="+mj-lt"/>
              </a:rPr>
              <a:t>Project Relevance and Potential Success:</a:t>
            </a:r>
            <a:r>
              <a:rPr lang="en-US" sz="4200" b="1" dirty="0">
                <a:ea typeface="+mj-lt"/>
                <a:cs typeface="+mj-lt"/>
              </a:rPr>
              <a:t> </a:t>
            </a:r>
            <a:r>
              <a:rPr lang="en-US" sz="4200" dirty="0">
                <a:latin typeface="Calibri"/>
                <a:ea typeface="+mj-lt"/>
                <a:cs typeface="+mj-lt"/>
              </a:rPr>
              <a:t>Harnessing Market Trends for Success</a:t>
            </a:r>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2CDA95-1DD2-6462-FC6E-67ECB0DF0062}"/>
              </a:ext>
            </a:extLst>
          </p:cNvPr>
          <p:cNvSpPr>
            <a:spLocks noGrp="1"/>
          </p:cNvSpPr>
          <p:nvPr>
            <p:ph idx="1"/>
          </p:nvPr>
        </p:nvSpPr>
        <p:spPr>
          <a:xfrm>
            <a:off x="418157" y="1838250"/>
            <a:ext cx="7038446" cy="4119172"/>
          </a:xfrm>
        </p:spPr>
        <p:txBody>
          <a:bodyPr vert="horz" lIns="91440" tIns="45720" rIns="91440" bIns="45720" rtlCol="0" anchor="t">
            <a:noAutofit/>
          </a:bodyPr>
          <a:lstStyle/>
          <a:p>
            <a:pPr marL="0" indent="0" algn="just">
              <a:buNone/>
            </a:pPr>
            <a:r>
              <a:rPr lang="en-CA" sz="1400" b="1" dirty="0">
                <a:latin typeface="Calibri"/>
                <a:ea typeface="+mn-lt"/>
                <a:cs typeface="+mn-lt"/>
              </a:rPr>
              <a:t>Addressing a Global Challenge:</a:t>
            </a:r>
          </a:p>
          <a:p>
            <a:pPr marL="0" indent="0" algn="just">
              <a:buNone/>
            </a:pPr>
            <a:r>
              <a:rPr lang="en-CA" sz="1400" dirty="0">
                <a:latin typeface="Calibri"/>
                <a:ea typeface="+mn-lt"/>
                <a:cs typeface="+mn-lt"/>
              </a:rPr>
              <a:t>Financial illiteracy affects over 66% of adults globally, leading to poor financial decisions, increased debt, and missed opportunities for wealth creation. This underscores the urgent need for accessible and effective financial education tools​.</a:t>
            </a:r>
            <a:endParaRPr lang="en-US" sz="1400" dirty="0">
              <a:latin typeface="Calibri"/>
              <a:ea typeface="+mn-lt"/>
              <a:cs typeface="+mn-lt"/>
            </a:endParaRPr>
          </a:p>
          <a:p>
            <a:pPr marL="0" indent="0" algn="just">
              <a:buNone/>
            </a:pPr>
            <a:r>
              <a:rPr lang="en-CA" sz="1400" b="1" dirty="0">
                <a:latin typeface="Calibri"/>
                <a:ea typeface="+mn-lt"/>
                <a:cs typeface="+mn-lt"/>
              </a:rPr>
              <a:t>Empowering Underserved Demographics:</a:t>
            </a:r>
          </a:p>
          <a:p>
            <a:pPr marL="0" indent="0" algn="just">
              <a:buNone/>
            </a:pPr>
            <a:r>
              <a:rPr lang="en-US" sz="1400" dirty="0">
                <a:latin typeface="Calibri"/>
                <a:ea typeface="+mn-lt"/>
                <a:cs typeface="+mn-lt"/>
              </a:rPr>
              <a:t>By addressing the demand for interactive and adaptive learning solutions, our project meets the evolving needs of educators, students, and educational institutions in the digital age.</a:t>
            </a:r>
          </a:p>
          <a:p>
            <a:pPr marL="0" indent="0" algn="just">
              <a:buNone/>
            </a:pPr>
            <a:r>
              <a:rPr lang="en-CA" sz="1400" b="1" dirty="0">
                <a:latin typeface="Calibri"/>
                <a:ea typeface="+mn-lt"/>
                <a:cs typeface="+mn-lt"/>
              </a:rPr>
              <a:t>Innovative Features:</a:t>
            </a:r>
          </a:p>
          <a:p>
            <a:pPr marL="0" indent="0" algn="just">
              <a:buNone/>
            </a:pPr>
            <a:r>
              <a:rPr lang="en-CA" sz="1400" dirty="0">
                <a:latin typeface="Calibri"/>
                <a:ea typeface="+mn-lt"/>
                <a:cs typeface="+mn-lt"/>
              </a:rPr>
              <a:t>Unlike competitors, </a:t>
            </a:r>
            <a:r>
              <a:rPr lang="en-CA" sz="1400" dirty="0" err="1">
                <a:latin typeface="Calibri"/>
                <a:ea typeface="+mn-lt"/>
                <a:cs typeface="+mn-lt"/>
              </a:rPr>
              <a:t>FinWise</a:t>
            </a:r>
            <a:r>
              <a:rPr lang="en-CA" sz="1400" dirty="0">
                <a:latin typeface="Calibri"/>
                <a:ea typeface="+mn-lt"/>
                <a:cs typeface="+mn-lt"/>
              </a:rPr>
              <a:t> combines education, news and simulation in one platform, creating a holistic approach to financial literacy.</a:t>
            </a:r>
          </a:p>
          <a:p>
            <a:pPr marL="0" indent="0" algn="just">
              <a:buNone/>
            </a:pPr>
            <a:r>
              <a:rPr lang="en-CA" sz="1400" b="1" dirty="0">
                <a:latin typeface="Calibri"/>
                <a:ea typeface="+mn-lt"/>
                <a:cs typeface="+mn-lt"/>
              </a:rPr>
              <a:t>Revenue Potential:</a:t>
            </a:r>
          </a:p>
          <a:p>
            <a:pPr marL="0" indent="0" algn="just">
              <a:buNone/>
            </a:pPr>
            <a:r>
              <a:rPr lang="en-CA" sz="1400" dirty="0">
                <a:latin typeface="Calibri"/>
                <a:ea typeface="+mn-lt"/>
                <a:cs typeface="+mn-lt"/>
              </a:rPr>
              <a:t>Freemium and premium subscription models, coupled with partnerships with financial institutions and educational organizations, ensure a strong and diversified revenue stream.</a:t>
            </a:r>
          </a:p>
          <a:p>
            <a:pPr marL="0" indent="0" algn="just">
              <a:buNone/>
            </a:pPr>
            <a:r>
              <a:rPr lang="en-CA" sz="1400" b="1" dirty="0">
                <a:latin typeface="Calibri"/>
                <a:ea typeface="+mn-lt"/>
                <a:cs typeface="+mn-lt"/>
              </a:rPr>
              <a:t>Strong Market Demand:</a:t>
            </a:r>
          </a:p>
          <a:p>
            <a:pPr marL="0" indent="0" algn="just">
              <a:buNone/>
            </a:pPr>
            <a:r>
              <a:rPr lang="en-CA" sz="1400" dirty="0">
                <a:latin typeface="Calibri"/>
                <a:ea typeface="+mn-lt"/>
                <a:cs typeface="+mn-lt"/>
              </a:rPr>
              <a:t>The personal finance app market is growing rapidly, with projections estimating a CAGR of 25.4% from 2023 to 2030​. The increasing focus on financial wellness by individuals and organizations ensures a sustained interest in tools like </a:t>
            </a:r>
            <a:r>
              <a:rPr lang="en-CA" sz="1400" dirty="0" err="1">
                <a:latin typeface="Calibri"/>
                <a:ea typeface="+mn-lt"/>
                <a:cs typeface="+mn-lt"/>
              </a:rPr>
              <a:t>FinWise</a:t>
            </a:r>
            <a:r>
              <a:rPr lang="en-CA" sz="1400" dirty="0">
                <a:latin typeface="Calibri"/>
                <a:ea typeface="+mn-lt"/>
                <a:cs typeface="+mn-lt"/>
              </a:rPr>
              <a:t>.</a:t>
            </a:r>
          </a:p>
          <a:p>
            <a:pPr marL="0" indent="0" algn="just">
              <a:buNone/>
            </a:pPr>
            <a:endParaRPr lang="en-US" sz="1400" dirty="0">
              <a:latin typeface="Calibri"/>
              <a:ea typeface="+mn-lt"/>
              <a:cs typeface="+mn-lt"/>
            </a:endParaRPr>
          </a:p>
        </p:txBody>
      </p:sp>
      <p:pic>
        <p:nvPicPr>
          <p:cNvPr id="6" name="Picture 5" descr="A person using a computer&#10;&#10;Description automatically generated">
            <a:extLst>
              <a:ext uri="{FF2B5EF4-FFF2-40B4-BE49-F238E27FC236}">
                <a16:creationId xmlns:a16="http://schemas.microsoft.com/office/drawing/2014/main" id="{707DCD10-9F59-3DDF-46A1-59271FD6CFEC}"/>
              </a:ext>
            </a:extLst>
          </p:cNvPr>
          <p:cNvPicPr>
            <a:picLocks noChangeAspect="1"/>
          </p:cNvPicPr>
          <p:nvPr/>
        </p:nvPicPr>
        <p:blipFill>
          <a:blip r:embed="rId3"/>
          <a:srcRect l="10228" r="28923" b="2"/>
          <a:stretch/>
        </p:blipFill>
        <p:spPr>
          <a:xfrm>
            <a:off x="7675658" y="2093976"/>
            <a:ext cx="3941064" cy="4432948"/>
          </a:xfrm>
          <a:prstGeom prst="rect">
            <a:avLst/>
          </a:prstGeom>
        </p:spPr>
      </p:pic>
    </p:spTree>
    <p:extLst>
      <p:ext uri="{BB962C8B-B14F-4D97-AF65-F5344CB8AC3E}">
        <p14:creationId xmlns:p14="http://schemas.microsoft.com/office/powerpoint/2010/main" val="1203038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8F6E7B5-0AAA-FFE2-7225-B92F4A26AFF8}"/>
              </a:ext>
            </a:extLst>
          </p:cNvPr>
          <p:cNvSpPr txBox="1"/>
          <p:nvPr/>
        </p:nvSpPr>
        <p:spPr>
          <a:xfrm>
            <a:off x="293078" y="257506"/>
            <a:ext cx="5802922"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b="1" dirty="0">
                <a:latin typeface="Calibri"/>
                <a:ea typeface="Calibri"/>
                <a:cs typeface="Calibri"/>
              </a:rPr>
              <a:t>Feasibility Study</a:t>
            </a:r>
          </a:p>
        </p:txBody>
      </p:sp>
      <p:graphicFrame>
        <p:nvGraphicFramePr>
          <p:cNvPr id="3" name="Table 2">
            <a:extLst>
              <a:ext uri="{FF2B5EF4-FFF2-40B4-BE49-F238E27FC236}">
                <a16:creationId xmlns:a16="http://schemas.microsoft.com/office/drawing/2014/main" id="{43D9BEC5-19D1-A867-6064-AF7CC3128104}"/>
              </a:ext>
            </a:extLst>
          </p:cNvPr>
          <p:cNvGraphicFramePr>
            <a:graphicFrameLocks noGrp="1"/>
          </p:cNvGraphicFramePr>
          <p:nvPr>
            <p:extLst>
              <p:ext uri="{D42A27DB-BD31-4B8C-83A1-F6EECF244321}">
                <p14:modId xmlns:p14="http://schemas.microsoft.com/office/powerpoint/2010/main" val="1140910145"/>
              </p:ext>
            </p:extLst>
          </p:nvPr>
        </p:nvGraphicFramePr>
        <p:xfrm>
          <a:off x="7073168" y="873059"/>
          <a:ext cx="5118832" cy="6035040"/>
        </p:xfrm>
        <a:graphic>
          <a:graphicData uri="http://schemas.openxmlformats.org/drawingml/2006/table">
            <a:tbl>
              <a:tblPr firstRow="1" bandRow="1">
                <a:tableStyleId>{C083E6E3-FA7D-4D7B-A595-EF9225AFEA82}</a:tableStyleId>
              </a:tblPr>
              <a:tblGrid>
                <a:gridCol w="1279708">
                  <a:extLst>
                    <a:ext uri="{9D8B030D-6E8A-4147-A177-3AD203B41FA5}">
                      <a16:colId xmlns:a16="http://schemas.microsoft.com/office/drawing/2014/main" val="3127908382"/>
                    </a:ext>
                  </a:extLst>
                </a:gridCol>
                <a:gridCol w="1279708">
                  <a:extLst>
                    <a:ext uri="{9D8B030D-6E8A-4147-A177-3AD203B41FA5}">
                      <a16:colId xmlns:a16="http://schemas.microsoft.com/office/drawing/2014/main" val="1555048115"/>
                    </a:ext>
                  </a:extLst>
                </a:gridCol>
                <a:gridCol w="1279708">
                  <a:extLst>
                    <a:ext uri="{9D8B030D-6E8A-4147-A177-3AD203B41FA5}">
                      <a16:colId xmlns:a16="http://schemas.microsoft.com/office/drawing/2014/main" val="3553931261"/>
                    </a:ext>
                  </a:extLst>
                </a:gridCol>
                <a:gridCol w="1279708">
                  <a:extLst>
                    <a:ext uri="{9D8B030D-6E8A-4147-A177-3AD203B41FA5}">
                      <a16:colId xmlns:a16="http://schemas.microsoft.com/office/drawing/2014/main" val="2805374031"/>
                    </a:ext>
                  </a:extLst>
                </a:gridCol>
              </a:tblGrid>
              <a:tr h="618186">
                <a:tc>
                  <a:txBody>
                    <a:bodyPr/>
                    <a:lstStyle/>
                    <a:p>
                      <a:pPr lvl="0" algn="ctr">
                        <a:lnSpc>
                          <a:spcPct val="100000"/>
                        </a:lnSpc>
                        <a:spcBef>
                          <a:spcPts val="0"/>
                        </a:spcBef>
                        <a:spcAft>
                          <a:spcPts val="0"/>
                        </a:spcAft>
                        <a:buNone/>
                      </a:pPr>
                      <a:r>
                        <a:rPr lang="en-US" sz="1200" u="none" strike="noStrike" noProof="0">
                          <a:solidFill>
                            <a:schemeClr val="tx1"/>
                          </a:solidFill>
                          <a:latin typeface="Calibri"/>
                        </a:rPr>
                        <a:t>Expense Category</a:t>
                      </a:r>
                      <a:endParaRPr lang="en-US" sz="1200">
                        <a:solidFill>
                          <a:schemeClr val="tx1"/>
                        </a:solidFill>
                        <a:latin typeface="Calibri"/>
                      </a:endParaRPr>
                    </a:p>
                  </a:txBody>
                  <a:tcPr/>
                </a:tc>
                <a:tc>
                  <a:txBody>
                    <a:bodyPr/>
                    <a:lstStyle/>
                    <a:p>
                      <a:pPr lvl="0" algn="ctr">
                        <a:lnSpc>
                          <a:spcPct val="100000"/>
                        </a:lnSpc>
                        <a:spcBef>
                          <a:spcPts val="0"/>
                        </a:spcBef>
                        <a:spcAft>
                          <a:spcPts val="0"/>
                        </a:spcAft>
                        <a:buNone/>
                      </a:pPr>
                      <a:r>
                        <a:rPr lang="en-US" sz="1200" u="none" strike="noStrike" noProof="0">
                          <a:solidFill>
                            <a:schemeClr val="tx1"/>
                          </a:solidFill>
                          <a:latin typeface="Calibri"/>
                        </a:rPr>
                        <a:t>Estimated Cost ($)/yearly</a:t>
                      </a:r>
                      <a:endParaRPr lang="en-US" sz="1200">
                        <a:solidFill>
                          <a:schemeClr val="tx1"/>
                        </a:solidFill>
                        <a:latin typeface="Calibri"/>
                      </a:endParaRPr>
                    </a:p>
                    <a:p>
                      <a:pPr lvl="0" algn="ctr">
                        <a:buNone/>
                      </a:pPr>
                      <a:endParaRPr lang="en-US" sz="1200">
                        <a:solidFill>
                          <a:schemeClr val="tx1"/>
                        </a:solidFill>
                        <a:latin typeface="Calibri"/>
                      </a:endParaRPr>
                    </a:p>
                  </a:txBody>
                  <a:tcPr/>
                </a:tc>
                <a:tc>
                  <a:txBody>
                    <a:bodyPr/>
                    <a:lstStyle/>
                    <a:p>
                      <a:pPr lvl="0" algn="ctr">
                        <a:lnSpc>
                          <a:spcPct val="100000"/>
                        </a:lnSpc>
                        <a:spcBef>
                          <a:spcPts val="0"/>
                        </a:spcBef>
                        <a:spcAft>
                          <a:spcPts val="0"/>
                        </a:spcAft>
                        <a:buNone/>
                      </a:pPr>
                      <a:r>
                        <a:rPr lang="en-US" sz="1200" u="none" strike="noStrike" noProof="0" dirty="0">
                          <a:solidFill>
                            <a:schemeClr val="tx1"/>
                          </a:solidFill>
                          <a:latin typeface="Calibri"/>
                        </a:rPr>
                        <a:t>Expense Category</a:t>
                      </a:r>
                      <a:endParaRPr lang="en-US" sz="1200" dirty="0">
                        <a:solidFill>
                          <a:schemeClr val="tx1"/>
                        </a:solidFill>
                        <a:latin typeface="Calibri"/>
                      </a:endParaRPr>
                    </a:p>
                    <a:p>
                      <a:pPr lvl="0" algn="ctr">
                        <a:buNone/>
                      </a:pPr>
                      <a:endParaRPr lang="en-US" sz="1200" dirty="0">
                        <a:solidFill>
                          <a:schemeClr val="tx1"/>
                        </a:solidFill>
                        <a:latin typeface="Calibri"/>
                      </a:endParaRPr>
                    </a:p>
                  </a:txBody>
                  <a:tcPr/>
                </a:tc>
                <a:tc>
                  <a:txBody>
                    <a:bodyPr/>
                    <a:lstStyle/>
                    <a:p>
                      <a:pPr lvl="0" algn="ctr">
                        <a:lnSpc>
                          <a:spcPct val="100000"/>
                        </a:lnSpc>
                        <a:spcBef>
                          <a:spcPts val="0"/>
                        </a:spcBef>
                        <a:spcAft>
                          <a:spcPts val="0"/>
                        </a:spcAft>
                        <a:buNone/>
                      </a:pPr>
                      <a:r>
                        <a:rPr lang="en-US" sz="1200" u="none" strike="noStrike" noProof="0" dirty="0">
                          <a:solidFill>
                            <a:schemeClr val="tx1"/>
                          </a:solidFill>
                          <a:latin typeface="Calibri"/>
                        </a:rPr>
                        <a:t>Estimated Cost ($)/yearly</a:t>
                      </a:r>
                      <a:endParaRPr lang="en-US" sz="1200" dirty="0">
                        <a:solidFill>
                          <a:schemeClr val="tx1"/>
                        </a:solidFill>
                        <a:latin typeface="Calibri"/>
                      </a:endParaRPr>
                    </a:p>
                  </a:txBody>
                  <a:tcPr marT="91440"/>
                </a:tc>
                <a:extLst>
                  <a:ext uri="{0D108BD9-81ED-4DB2-BD59-A6C34878D82A}">
                    <a16:rowId xmlns:a16="http://schemas.microsoft.com/office/drawing/2014/main" val="3614883875"/>
                  </a:ext>
                </a:extLst>
              </a:tr>
              <a:tr h="618186">
                <a:tc>
                  <a:txBody>
                    <a:bodyPr/>
                    <a:lstStyle/>
                    <a:p>
                      <a:pPr lvl="0" algn="ctr">
                        <a:lnSpc>
                          <a:spcPct val="100000"/>
                        </a:lnSpc>
                        <a:spcBef>
                          <a:spcPts val="0"/>
                        </a:spcBef>
                        <a:spcAft>
                          <a:spcPts val="0"/>
                        </a:spcAft>
                        <a:buNone/>
                      </a:pPr>
                      <a:r>
                        <a:rPr lang="en-US" sz="1200" u="none" strike="noStrike" noProof="0" dirty="0">
                          <a:solidFill>
                            <a:srgbClr val="000000"/>
                          </a:solidFill>
                          <a:latin typeface="Calibri"/>
                        </a:rPr>
                        <a:t>Development Costs</a:t>
                      </a:r>
                      <a:endParaRPr lang="en-US" sz="1200" dirty="0">
                        <a:latin typeface="Calibri"/>
                      </a:endParaRPr>
                    </a:p>
                    <a:p>
                      <a:pPr lvl="0">
                        <a:buNone/>
                      </a:pPr>
                      <a:endParaRPr lang="en-US" sz="1200" dirty="0">
                        <a:latin typeface="Calibri"/>
                      </a:endParaRPr>
                    </a:p>
                  </a:txBody>
                  <a:tcPr/>
                </a:tc>
                <a:tc>
                  <a:txBody>
                    <a:bodyPr/>
                    <a:lstStyle/>
                    <a:p>
                      <a:pPr lvl="0" algn="ctr">
                        <a:lnSpc>
                          <a:spcPct val="100000"/>
                        </a:lnSpc>
                        <a:spcBef>
                          <a:spcPts val="0"/>
                        </a:spcBef>
                        <a:spcAft>
                          <a:spcPts val="0"/>
                        </a:spcAft>
                        <a:buNone/>
                      </a:pPr>
                      <a:r>
                        <a:rPr lang="en-US" sz="1200" u="none" strike="noStrike" noProof="0" dirty="0">
                          <a:solidFill>
                            <a:srgbClr val="000000"/>
                          </a:solidFill>
                          <a:latin typeface="Calibri"/>
                        </a:rPr>
                        <a:t>$600,000 - $1,000,000+</a:t>
                      </a:r>
                      <a:endParaRPr lang="en-US" sz="1200" dirty="0">
                        <a:latin typeface="Calibri"/>
                      </a:endParaRPr>
                    </a:p>
                    <a:p>
                      <a:pPr lvl="0">
                        <a:buNone/>
                      </a:pPr>
                      <a:endParaRPr lang="en-US" sz="1200" dirty="0">
                        <a:latin typeface="Calibri"/>
                      </a:endParaRPr>
                    </a:p>
                  </a:txBody>
                  <a:tcPr/>
                </a:tc>
                <a:tc>
                  <a:txBody>
                    <a:bodyPr/>
                    <a:lstStyle/>
                    <a:p>
                      <a:pPr lvl="0" algn="ctr">
                        <a:lnSpc>
                          <a:spcPct val="100000"/>
                        </a:lnSpc>
                        <a:spcBef>
                          <a:spcPts val="0"/>
                        </a:spcBef>
                        <a:spcAft>
                          <a:spcPts val="0"/>
                        </a:spcAft>
                        <a:buNone/>
                      </a:pPr>
                      <a:r>
                        <a:rPr lang="en-US" sz="1200" u="none" strike="noStrike" noProof="0" dirty="0">
                          <a:solidFill>
                            <a:srgbClr val="000000"/>
                          </a:solidFill>
                          <a:latin typeface="Calibri"/>
                        </a:rPr>
                        <a:t>Initial Product Rollout</a:t>
                      </a:r>
                      <a:endParaRPr lang="en-US" sz="1200" dirty="0">
                        <a:latin typeface="Calibri"/>
                      </a:endParaRPr>
                    </a:p>
                    <a:p>
                      <a:pPr lvl="0">
                        <a:buNone/>
                      </a:pPr>
                      <a:endParaRPr lang="en-US" sz="1200" dirty="0">
                        <a:latin typeface="Calibri"/>
                      </a:endParaRPr>
                    </a:p>
                  </a:txBody>
                  <a:tcPr/>
                </a:tc>
                <a:tc>
                  <a:txBody>
                    <a:bodyPr/>
                    <a:lstStyle/>
                    <a:p>
                      <a:pPr lvl="0" algn="ctr">
                        <a:lnSpc>
                          <a:spcPct val="100000"/>
                        </a:lnSpc>
                        <a:spcBef>
                          <a:spcPts val="0"/>
                        </a:spcBef>
                        <a:spcAft>
                          <a:spcPts val="0"/>
                        </a:spcAft>
                        <a:buNone/>
                      </a:pPr>
                      <a:r>
                        <a:rPr lang="en-US" sz="1200" u="none" strike="noStrike" noProof="0" dirty="0">
                          <a:solidFill>
                            <a:srgbClr val="000000"/>
                          </a:solidFill>
                          <a:latin typeface="Calibri"/>
                        </a:rPr>
                        <a:t>$30,000</a:t>
                      </a:r>
                      <a:endParaRPr lang="en-US" sz="1200" dirty="0">
                        <a:latin typeface="Calibri"/>
                      </a:endParaRPr>
                    </a:p>
                    <a:p>
                      <a:pPr lvl="0">
                        <a:buNone/>
                      </a:pPr>
                      <a:endParaRPr lang="en-US" sz="1200" dirty="0">
                        <a:latin typeface="Calibri"/>
                      </a:endParaRPr>
                    </a:p>
                  </a:txBody>
                  <a:tcPr/>
                </a:tc>
                <a:extLst>
                  <a:ext uri="{0D108BD9-81ED-4DB2-BD59-A6C34878D82A}">
                    <a16:rowId xmlns:a16="http://schemas.microsoft.com/office/drawing/2014/main" val="3620190009"/>
                  </a:ext>
                </a:extLst>
              </a:tr>
              <a:tr h="441561">
                <a:tc>
                  <a:txBody>
                    <a:bodyPr/>
                    <a:lstStyle/>
                    <a:p>
                      <a:pPr lvl="0" algn="ctr">
                        <a:lnSpc>
                          <a:spcPct val="100000"/>
                        </a:lnSpc>
                        <a:spcBef>
                          <a:spcPts val="0"/>
                        </a:spcBef>
                        <a:spcAft>
                          <a:spcPts val="0"/>
                        </a:spcAft>
                        <a:buNone/>
                      </a:pPr>
                      <a:r>
                        <a:rPr lang="en-US" sz="1200" u="none" strike="noStrike" noProof="0">
                          <a:solidFill>
                            <a:srgbClr val="000000"/>
                          </a:solidFill>
                          <a:latin typeface="Calibri"/>
                        </a:rPr>
                        <a:t>Testing Costs</a:t>
                      </a:r>
                      <a:endParaRPr lang="en-US" sz="1200">
                        <a:latin typeface="Calibri"/>
                      </a:endParaRPr>
                    </a:p>
                    <a:p>
                      <a:pPr lvl="0">
                        <a:buNone/>
                      </a:pPr>
                      <a:endParaRPr lang="en-US" sz="1200">
                        <a:latin typeface="Calibri"/>
                      </a:endParaRPr>
                    </a:p>
                  </a:txBody>
                  <a:tcPr/>
                </a:tc>
                <a:tc>
                  <a:txBody>
                    <a:bodyPr/>
                    <a:lstStyle/>
                    <a:p>
                      <a:pPr lvl="0" algn="ctr">
                        <a:lnSpc>
                          <a:spcPct val="100000"/>
                        </a:lnSpc>
                        <a:spcBef>
                          <a:spcPts val="0"/>
                        </a:spcBef>
                        <a:spcAft>
                          <a:spcPts val="0"/>
                        </a:spcAft>
                        <a:buNone/>
                      </a:pPr>
                      <a:r>
                        <a:rPr lang="en-US" sz="1200" u="none" strike="noStrike" noProof="0">
                          <a:solidFill>
                            <a:srgbClr val="000000"/>
                          </a:solidFill>
                          <a:latin typeface="Calibri"/>
                        </a:rPr>
                        <a:t>$150,000</a:t>
                      </a:r>
                      <a:endParaRPr lang="en-US" sz="1200">
                        <a:latin typeface="Calibri"/>
                      </a:endParaRPr>
                    </a:p>
                    <a:p>
                      <a:pPr lvl="0">
                        <a:buNone/>
                      </a:pPr>
                      <a:endParaRPr lang="en-US" sz="1200">
                        <a:latin typeface="Calibri"/>
                      </a:endParaRPr>
                    </a:p>
                  </a:txBody>
                  <a:tcPr/>
                </a:tc>
                <a:tc>
                  <a:txBody>
                    <a:bodyPr/>
                    <a:lstStyle/>
                    <a:p>
                      <a:pPr lvl="0" algn="ctr">
                        <a:lnSpc>
                          <a:spcPct val="100000"/>
                        </a:lnSpc>
                        <a:spcBef>
                          <a:spcPts val="0"/>
                        </a:spcBef>
                        <a:spcAft>
                          <a:spcPts val="0"/>
                        </a:spcAft>
                        <a:buNone/>
                      </a:pPr>
                      <a:r>
                        <a:rPr lang="en-US" sz="1200" u="none" strike="noStrike" noProof="0">
                          <a:solidFill>
                            <a:srgbClr val="000000"/>
                          </a:solidFill>
                          <a:latin typeface="Calibri"/>
                        </a:rPr>
                        <a:t>AWS Costs</a:t>
                      </a:r>
                      <a:endParaRPr lang="en-US" sz="1200">
                        <a:latin typeface="Calibri"/>
                      </a:endParaRPr>
                    </a:p>
                    <a:p>
                      <a:pPr lvl="0">
                        <a:buNone/>
                      </a:pPr>
                      <a:endParaRPr lang="en-US" sz="1200">
                        <a:latin typeface="Calibri"/>
                      </a:endParaRPr>
                    </a:p>
                  </a:txBody>
                  <a:tcPr/>
                </a:tc>
                <a:tc>
                  <a:txBody>
                    <a:bodyPr/>
                    <a:lstStyle/>
                    <a:p>
                      <a:pPr lvl="0" algn="ctr">
                        <a:lnSpc>
                          <a:spcPct val="100000"/>
                        </a:lnSpc>
                        <a:spcBef>
                          <a:spcPts val="0"/>
                        </a:spcBef>
                        <a:spcAft>
                          <a:spcPts val="0"/>
                        </a:spcAft>
                        <a:buNone/>
                      </a:pPr>
                      <a:r>
                        <a:rPr lang="en-US" sz="1200" u="none" strike="noStrike" noProof="0" dirty="0">
                          <a:solidFill>
                            <a:srgbClr val="000000"/>
                          </a:solidFill>
                          <a:latin typeface="Calibri"/>
                        </a:rPr>
                        <a:t>$35,000</a:t>
                      </a:r>
                      <a:endParaRPr lang="en-US" sz="1200" dirty="0">
                        <a:latin typeface="Calibri"/>
                      </a:endParaRPr>
                    </a:p>
                    <a:p>
                      <a:pPr lvl="0">
                        <a:buNone/>
                      </a:pPr>
                      <a:endParaRPr lang="en-US" sz="1200" dirty="0">
                        <a:latin typeface="Calibri"/>
                      </a:endParaRPr>
                    </a:p>
                  </a:txBody>
                  <a:tcPr/>
                </a:tc>
                <a:extLst>
                  <a:ext uri="{0D108BD9-81ED-4DB2-BD59-A6C34878D82A}">
                    <a16:rowId xmlns:a16="http://schemas.microsoft.com/office/drawing/2014/main" val="4061817488"/>
                  </a:ext>
                </a:extLst>
              </a:tr>
              <a:tr h="618186">
                <a:tc>
                  <a:txBody>
                    <a:bodyPr/>
                    <a:lstStyle/>
                    <a:p>
                      <a:pPr lvl="0" algn="ctr">
                        <a:lnSpc>
                          <a:spcPct val="100000"/>
                        </a:lnSpc>
                        <a:spcBef>
                          <a:spcPts val="0"/>
                        </a:spcBef>
                        <a:spcAft>
                          <a:spcPts val="0"/>
                        </a:spcAft>
                        <a:buNone/>
                      </a:pPr>
                      <a:r>
                        <a:rPr lang="en-US" sz="1200" u="none" strike="noStrike" noProof="0" dirty="0">
                          <a:solidFill>
                            <a:srgbClr val="000000"/>
                          </a:solidFill>
                          <a:latin typeface="Calibri"/>
                        </a:rPr>
                        <a:t>Tech infrastructure</a:t>
                      </a:r>
                      <a:endParaRPr lang="en-US" sz="1200" dirty="0">
                        <a:latin typeface="Calibri"/>
                      </a:endParaRPr>
                    </a:p>
                    <a:p>
                      <a:pPr lvl="0">
                        <a:buNone/>
                      </a:pPr>
                      <a:endParaRPr lang="en-US" sz="1200" dirty="0">
                        <a:latin typeface="Calibri"/>
                      </a:endParaRPr>
                    </a:p>
                  </a:txBody>
                  <a:tcPr/>
                </a:tc>
                <a:tc>
                  <a:txBody>
                    <a:bodyPr/>
                    <a:lstStyle/>
                    <a:p>
                      <a:pPr lvl="0" algn="ctr">
                        <a:lnSpc>
                          <a:spcPct val="100000"/>
                        </a:lnSpc>
                        <a:spcBef>
                          <a:spcPts val="0"/>
                        </a:spcBef>
                        <a:spcAft>
                          <a:spcPts val="0"/>
                        </a:spcAft>
                        <a:buNone/>
                      </a:pPr>
                      <a:r>
                        <a:rPr lang="en-US" sz="1200" u="none" strike="noStrike" noProof="0">
                          <a:solidFill>
                            <a:srgbClr val="000000"/>
                          </a:solidFill>
                          <a:latin typeface="Calibri"/>
                        </a:rPr>
                        <a:t>$50,000</a:t>
                      </a:r>
                      <a:endParaRPr lang="en-US" sz="1200">
                        <a:latin typeface="Calibri"/>
                      </a:endParaRPr>
                    </a:p>
                    <a:p>
                      <a:pPr lvl="0">
                        <a:buNone/>
                      </a:pPr>
                      <a:endParaRPr lang="en-US" sz="1200">
                        <a:latin typeface="Calibri"/>
                      </a:endParaRPr>
                    </a:p>
                  </a:txBody>
                  <a:tcPr/>
                </a:tc>
                <a:tc>
                  <a:txBody>
                    <a:bodyPr/>
                    <a:lstStyle/>
                    <a:p>
                      <a:pPr lvl="0" algn="ctr">
                        <a:lnSpc>
                          <a:spcPct val="100000"/>
                        </a:lnSpc>
                        <a:spcBef>
                          <a:spcPts val="0"/>
                        </a:spcBef>
                        <a:spcAft>
                          <a:spcPts val="0"/>
                        </a:spcAft>
                        <a:buNone/>
                      </a:pPr>
                      <a:r>
                        <a:rPr lang="en-US" sz="1200" u="none" strike="noStrike" noProof="0">
                          <a:solidFill>
                            <a:srgbClr val="000000"/>
                          </a:solidFill>
                          <a:latin typeface="Calibri"/>
                        </a:rPr>
                        <a:t>Storage Costs</a:t>
                      </a:r>
                      <a:endParaRPr lang="en-US" sz="1200">
                        <a:latin typeface="Calibri"/>
                      </a:endParaRPr>
                    </a:p>
                    <a:p>
                      <a:pPr lvl="0">
                        <a:buNone/>
                      </a:pPr>
                      <a:endParaRPr lang="en-US" sz="1200">
                        <a:latin typeface="Calibri"/>
                      </a:endParaRPr>
                    </a:p>
                  </a:txBody>
                  <a:tcPr/>
                </a:tc>
                <a:tc>
                  <a:txBody>
                    <a:bodyPr/>
                    <a:lstStyle/>
                    <a:p>
                      <a:pPr lvl="0" algn="ctr">
                        <a:lnSpc>
                          <a:spcPct val="100000"/>
                        </a:lnSpc>
                        <a:spcBef>
                          <a:spcPts val="0"/>
                        </a:spcBef>
                        <a:spcAft>
                          <a:spcPts val="0"/>
                        </a:spcAft>
                        <a:buNone/>
                      </a:pPr>
                      <a:r>
                        <a:rPr lang="en-US" sz="1200" u="none" strike="noStrike" noProof="0" dirty="0">
                          <a:solidFill>
                            <a:srgbClr val="000000"/>
                          </a:solidFill>
                          <a:latin typeface="Calibri"/>
                        </a:rPr>
                        <a:t>$10,000</a:t>
                      </a:r>
                      <a:endParaRPr lang="en-US" sz="1200" dirty="0">
                        <a:latin typeface="Calibri"/>
                      </a:endParaRPr>
                    </a:p>
                    <a:p>
                      <a:pPr lvl="0">
                        <a:buNone/>
                      </a:pPr>
                      <a:endParaRPr lang="en-US" sz="1200" dirty="0">
                        <a:latin typeface="Calibri"/>
                      </a:endParaRPr>
                    </a:p>
                  </a:txBody>
                  <a:tcPr/>
                </a:tc>
                <a:extLst>
                  <a:ext uri="{0D108BD9-81ED-4DB2-BD59-A6C34878D82A}">
                    <a16:rowId xmlns:a16="http://schemas.microsoft.com/office/drawing/2014/main" val="15520741"/>
                  </a:ext>
                </a:extLst>
              </a:tr>
              <a:tr h="618186">
                <a:tc>
                  <a:txBody>
                    <a:bodyPr/>
                    <a:lstStyle/>
                    <a:p>
                      <a:pPr lvl="0" algn="ctr">
                        <a:lnSpc>
                          <a:spcPct val="100000"/>
                        </a:lnSpc>
                        <a:spcBef>
                          <a:spcPts val="0"/>
                        </a:spcBef>
                        <a:spcAft>
                          <a:spcPts val="0"/>
                        </a:spcAft>
                        <a:buNone/>
                      </a:pPr>
                      <a:r>
                        <a:rPr lang="en-US" sz="1200" u="none" strike="noStrike" noProof="0">
                          <a:solidFill>
                            <a:srgbClr val="000000"/>
                          </a:solidFill>
                          <a:latin typeface="Calibri"/>
                        </a:rPr>
                        <a:t>Office Space</a:t>
                      </a:r>
                      <a:endParaRPr lang="en-US" sz="1200">
                        <a:latin typeface="Calibri"/>
                      </a:endParaRPr>
                    </a:p>
                    <a:p>
                      <a:pPr lvl="0">
                        <a:buNone/>
                      </a:pPr>
                      <a:endParaRPr lang="en-US" sz="1200">
                        <a:latin typeface="Calibri"/>
                      </a:endParaRPr>
                    </a:p>
                  </a:txBody>
                  <a:tcPr/>
                </a:tc>
                <a:tc>
                  <a:txBody>
                    <a:bodyPr/>
                    <a:lstStyle/>
                    <a:p>
                      <a:pPr lvl="0" algn="ctr">
                        <a:lnSpc>
                          <a:spcPct val="100000"/>
                        </a:lnSpc>
                        <a:spcBef>
                          <a:spcPts val="0"/>
                        </a:spcBef>
                        <a:spcAft>
                          <a:spcPts val="0"/>
                        </a:spcAft>
                        <a:buNone/>
                      </a:pPr>
                      <a:r>
                        <a:rPr lang="en-US" sz="1200" u="none" strike="noStrike" noProof="0">
                          <a:solidFill>
                            <a:srgbClr val="000000"/>
                          </a:solidFill>
                          <a:latin typeface="Calibri"/>
                        </a:rPr>
                        <a:t>$100,000</a:t>
                      </a:r>
                      <a:endParaRPr lang="en-US" sz="1200">
                        <a:latin typeface="Calibri"/>
                      </a:endParaRPr>
                    </a:p>
                    <a:p>
                      <a:pPr lvl="0">
                        <a:buNone/>
                      </a:pPr>
                      <a:endParaRPr lang="en-US" sz="1200">
                        <a:latin typeface="Calibri"/>
                      </a:endParaRPr>
                    </a:p>
                  </a:txBody>
                  <a:tcPr/>
                </a:tc>
                <a:tc>
                  <a:txBody>
                    <a:bodyPr/>
                    <a:lstStyle/>
                    <a:p>
                      <a:pPr lvl="0" algn="ctr">
                        <a:lnSpc>
                          <a:spcPct val="100000"/>
                        </a:lnSpc>
                        <a:spcBef>
                          <a:spcPts val="0"/>
                        </a:spcBef>
                        <a:spcAft>
                          <a:spcPts val="0"/>
                        </a:spcAft>
                        <a:buNone/>
                      </a:pPr>
                      <a:r>
                        <a:rPr lang="en-US" sz="1200" u="none" strike="noStrike" noProof="0">
                          <a:solidFill>
                            <a:srgbClr val="000000"/>
                          </a:solidFill>
                          <a:latin typeface="Calibri"/>
                        </a:rPr>
                        <a:t>3rd Party Integration Costs</a:t>
                      </a:r>
                      <a:endParaRPr lang="en-US" sz="1200">
                        <a:latin typeface="Calibri"/>
                      </a:endParaRPr>
                    </a:p>
                    <a:p>
                      <a:pPr lvl="0">
                        <a:buNone/>
                      </a:pPr>
                      <a:endParaRPr lang="en-US" sz="1200">
                        <a:latin typeface="Calibri"/>
                      </a:endParaRPr>
                    </a:p>
                  </a:txBody>
                  <a:tcPr/>
                </a:tc>
                <a:tc>
                  <a:txBody>
                    <a:bodyPr/>
                    <a:lstStyle/>
                    <a:p>
                      <a:pPr lvl="0" algn="ctr">
                        <a:lnSpc>
                          <a:spcPct val="100000"/>
                        </a:lnSpc>
                        <a:spcBef>
                          <a:spcPts val="0"/>
                        </a:spcBef>
                        <a:spcAft>
                          <a:spcPts val="0"/>
                        </a:spcAft>
                        <a:buNone/>
                      </a:pPr>
                      <a:r>
                        <a:rPr lang="en-US" sz="1200" u="none" strike="noStrike" noProof="0" dirty="0">
                          <a:solidFill>
                            <a:srgbClr val="000000"/>
                          </a:solidFill>
                          <a:latin typeface="Calibri"/>
                        </a:rPr>
                        <a:t>$15,000</a:t>
                      </a:r>
                      <a:endParaRPr lang="en-US" sz="1200" dirty="0">
                        <a:latin typeface="Calibri"/>
                      </a:endParaRPr>
                    </a:p>
                    <a:p>
                      <a:pPr lvl="0">
                        <a:buNone/>
                      </a:pPr>
                      <a:endParaRPr lang="en-US" sz="1200" dirty="0">
                        <a:latin typeface="Calibri"/>
                      </a:endParaRPr>
                    </a:p>
                  </a:txBody>
                  <a:tcPr/>
                </a:tc>
                <a:extLst>
                  <a:ext uri="{0D108BD9-81ED-4DB2-BD59-A6C34878D82A}">
                    <a16:rowId xmlns:a16="http://schemas.microsoft.com/office/drawing/2014/main" val="4154544943"/>
                  </a:ext>
                </a:extLst>
              </a:tr>
              <a:tr h="618186">
                <a:tc>
                  <a:txBody>
                    <a:bodyPr/>
                    <a:lstStyle/>
                    <a:p>
                      <a:pPr lvl="0" algn="ctr">
                        <a:lnSpc>
                          <a:spcPct val="100000"/>
                        </a:lnSpc>
                        <a:spcBef>
                          <a:spcPts val="0"/>
                        </a:spcBef>
                        <a:spcAft>
                          <a:spcPts val="0"/>
                        </a:spcAft>
                        <a:buNone/>
                      </a:pPr>
                      <a:r>
                        <a:rPr lang="en-US" sz="1200" u="none" strike="noStrike" noProof="0">
                          <a:solidFill>
                            <a:srgbClr val="000000"/>
                          </a:solidFill>
                          <a:latin typeface="Calibri"/>
                        </a:rPr>
                        <a:t>Tech Equipment</a:t>
                      </a:r>
                      <a:endParaRPr lang="en-US" sz="1200">
                        <a:latin typeface="Calibri"/>
                      </a:endParaRPr>
                    </a:p>
                    <a:p>
                      <a:pPr lvl="0">
                        <a:buNone/>
                      </a:pPr>
                      <a:endParaRPr lang="en-US" sz="1200">
                        <a:latin typeface="Calibri"/>
                      </a:endParaRPr>
                    </a:p>
                  </a:txBody>
                  <a:tcPr/>
                </a:tc>
                <a:tc>
                  <a:txBody>
                    <a:bodyPr/>
                    <a:lstStyle/>
                    <a:p>
                      <a:pPr lvl="0" algn="ctr">
                        <a:lnSpc>
                          <a:spcPct val="100000"/>
                        </a:lnSpc>
                        <a:spcBef>
                          <a:spcPts val="0"/>
                        </a:spcBef>
                        <a:spcAft>
                          <a:spcPts val="0"/>
                        </a:spcAft>
                        <a:buNone/>
                      </a:pPr>
                      <a:r>
                        <a:rPr lang="en-US" sz="1200" u="none" strike="noStrike" noProof="0">
                          <a:solidFill>
                            <a:srgbClr val="000000"/>
                          </a:solidFill>
                          <a:latin typeface="Calibri"/>
                        </a:rPr>
                        <a:t>$75,000</a:t>
                      </a:r>
                      <a:endParaRPr lang="en-US" sz="1200">
                        <a:latin typeface="Calibri"/>
                      </a:endParaRPr>
                    </a:p>
                    <a:p>
                      <a:pPr lvl="0">
                        <a:buNone/>
                      </a:pPr>
                      <a:endParaRPr lang="en-US" sz="1200">
                        <a:latin typeface="Calibri"/>
                      </a:endParaRPr>
                    </a:p>
                  </a:txBody>
                  <a:tcPr/>
                </a:tc>
                <a:tc>
                  <a:txBody>
                    <a:bodyPr/>
                    <a:lstStyle/>
                    <a:p>
                      <a:pPr lvl="0" algn="ctr">
                        <a:lnSpc>
                          <a:spcPct val="100000"/>
                        </a:lnSpc>
                        <a:spcBef>
                          <a:spcPts val="0"/>
                        </a:spcBef>
                        <a:spcAft>
                          <a:spcPts val="0"/>
                        </a:spcAft>
                        <a:buNone/>
                      </a:pPr>
                      <a:r>
                        <a:rPr lang="en-US" sz="1200" u="none" strike="noStrike" noProof="0">
                          <a:solidFill>
                            <a:srgbClr val="000000"/>
                          </a:solidFill>
                          <a:latin typeface="Calibri"/>
                        </a:rPr>
                        <a:t>Licensing and Legal Fees</a:t>
                      </a:r>
                      <a:endParaRPr lang="en-US" sz="1200">
                        <a:latin typeface="Calibri"/>
                      </a:endParaRPr>
                    </a:p>
                    <a:p>
                      <a:pPr lvl="0">
                        <a:buNone/>
                      </a:pPr>
                      <a:endParaRPr lang="en-US" sz="1200">
                        <a:latin typeface="Calibri"/>
                      </a:endParaRPr>
                    </a:p>
                  </a:txBody>
                  <a:tcPr/>
                </a:tc>
                <a:tc>
                  <a:txBody>
                    <a:bodyPr/>
                    <a:lstStyle/>
                    <a:p>
                      <a:pPr lvl="0" algn="ctr">
                        <a:lnSpc>
                          <a:spcPct val="100000"/>
                        </a:lnSpc>
                        <a:spcBef>
                          <a:spcPts val="0"/>
                        </a:spcBef>
                        <a:spcAft>
                          <a:spcPts val="0"/>
                        </a:spcAft>
                        <a:buNone/>
                      </a:pPr>
                      <a:r>
                        <a:rPr lang="en-US" sz="1200" u="none" strike="noStrike" noProof="0" dirty="0">
                          <a:solidFill>
                            <a:srgbClr val="000000"/>
                          </a:solidFill>
                          <a:latin typeface="Calibri"/>
                        </a:rPr>
                        <a:t>$25,000</a:t>
                      </a:r>
                      <a:endParaRPr lang="en-US" sz="1200" dirty="0">
                        <a:latin typeface="Calibri"/>
                      </a:endParaRPr>
                    </a:p>
                    <a:p>
                      <a:pPr lvl="0">
                        <a:buNone/>
                      </a:pPr>
                      <a:endParaRPr lang="en-US" sz="1200" dirty="0">
                        <a:latin typeface="Calibri"/>
                      </a:endParaRPr>
                    </a:p>
                  </a:txBody>
                  <a:tcPr/>
                </a:tc>
                <a:extLst>
                  <a:ext uri="{0D108BD9-81ED-4DB2-BD59-A6C34878D82A}">
                    <a16:rowId xmlns:a16="http://schemas.microsoft.com/office/drawing/2014/main" val="1911403281"/>
                  </a:ext>
                </a:extLst>
              </a:tr>
              <a:tr h="441561">
                <a:tc>
                  <a:txBody>
                    <a:bodyPr/>
                    <a:lstStyle/>
                    <a:p>
                      <a:pPr lvl="0" algn="ctr">
                        <a:lnSpc>
                          <a:spcPct val="100000"/>
                        </a:lnSpc>
                        <a:spcBef>
                          <a:spcPts val="0"/>
                        </a:spcBef>
                        <a:spcAft>
                          <a:spcPts val="0"/>
                        </a:spcAft>
                        <a:buNone/>
                      </a:pPr>
                      <a:r>
                        <a:rPr lang="en-US" sz="1200" u="none" strike="noStrike" noProof="0">
                          <a:solidFill>
                            <a:srgbClr val="000000"/>
                          </a:solidFill>
                          <a:latin typeface="Calibri"/>
                        </a:rPr>
                        <a:t>Training</a:t>
                      </a:r>
                      <a:endParaRPr lang="en-US" sz="1200">
                        <a:latin typeface="Calibri"/>
                      </a:endParaRPr>
                    </a:p>
                    <a:p>
                      <a:pPr lvl="0">
                        <a:buNone/>
                      </a:pPr>
                      <a:endParaRPr lang="en-US" sz="1200">
                        <a:latin typeface="Calibri"/>
                      </a:endParaRPr>
                    </a:p>
                  </a:txBody>
                  <a:tcPr/>
                </a:tc>
                <a:tc>
                  <a:txBody>
                    <a:bodyPr/>
                    <a:lstStyle/>
                    <a:p>
                      <a:pPr lvl="0" algn="ctr">
                        <a:lnSpc>
                          <a:spcPct val="100000"/>
                        </a:lnSpc>
                        <a:spcBef>
                          <a:spcPts val="0"/>
                        </a:spcBef>
                        <a:spcAft>
                          <a:spcPts val="0"/>
                        </a:spcAft>
                        <a:buNone/>
                      </a:pPr>
                      <a:r>
                        <a:rPr lang="en-US" sz="1200" u="none" strike="noStrike" noProof="0">
                          <a:solidFill>
                            <a:srgbClr val="000000"/>
                          </a:solidFill>
                          <a:latin typeface="Calibri"/>
                        </a:rPr>
                        <a:t>$20,000</a:t>
                      </a:r>
                      <a:endParaRPr lang="en-US" sz="1200">
                        <a:latin typeface="Calibri"/>
                      </a:endParaRPr>
                    </a:p>
                    <a:p>
                      <a:pPr lvl="0">
                        <a:buNone/>
                      </a:pPr>
                      <a:endParaRPr lang="en-US" sz="1200">
                        <a:latin typeface="Calibri"/>
                      </a:endParaRPr>
                    </a:p>
                  </a:txBody>
                  <a:tcPr/>
                </a:tc>
                <a:tc>
                  <a:txBody>
                    <a:bodyPr/>
                    <a:lstStyle/>
                    <a:p>
                      <a:pPr lvl="0" algn="ctr">
                        <a:lnSpc>
                          <a:spcPct val="100000"/>
                        </a:lnSpc>
                        <a:spcBef>
                          <a:spcPts val="0"/>
                        </a:spcBef>
                        <a:spcAft>
                          <a:spcPts val="0"/>
                        </a:spcAft>
                        <a:buNone/>
                      </a:pPr>
                      <a:r>
                        <a:rPr lang="en-US" sz="1200" u="none" strike="noStrike" noProof="0">
                          <a:solidFill>
                            <a:srgbClr val="000000"/>
                          </a:solidFill>
                          <a:latin typeface="Calibri"/>
                        </a:rPr>
                        <a:t>Deposits</a:t>
                      </a:r>
                      <a:endParaRPr lang="en-US" sz="1200">
                        <a:latin typeface="Calibri"/>
                      </a:endParaRPr>
                    </a:p>
                    <a:p>
                      <a:pPr lvl="0">
                        <a:buNone/>
                      </a:pPr>
                      <a:endParaRPr lang="en-US" sz="1200">
                        <a:latin typeface="Calibri"/>
                      </a:endParaRPr>
                    </a:p>
                  </a:txBody>
                  <a:tcPr/>
                </a:tc>
                <a:tc>
                  <a:txBody>
                    <a:bodyPr/>
                    <a:lstStyle/>
                    <a:p>
                      <a:pPr lvl="0" algn="ctr">
                        <a:lnSpc>
                          <a:spcPct val="100000"/>
                        </a:lnSpc>
                        <a:spcBef>
                          <a:spcPts val="0"/>
                        </a:spcBef>
                        <a:spcAft>
                          <a:spcPts val="0"/>
                        </a:spcAft>
                        <a:buNone/>
                      </a:pPr>
                      <a:r>
                        <a:rPr lang="en-US" sz="1200" u="none" strike="noStrike" noProof="0" dirty="0">
                          <a:solidFill>
                            <a:srgbClr val="000000"/>
                          </a:solidFill>
                          <a:latin typeface="Calibri"/>
                        </a:rPr>
                        <a:t>$15,000</a:t>
                      </a:r>
                      <a:endParaRPr lang="en-US" sz="1200" dirty="0">
                        <a:latin typeface="Calibri"/>
                      </a:endParaRPr>
                    </a:p>
                    <a:p>
                      <a:pPr lvl="0">
                        <a:buNone/>
                      </a:pPr>
                      <a:endParaRPr lang="en-US" sz="1200" dirty="0">
                        <a:latin typeface="Calibri"/>
                      </a:endParaRPr>
                    </a:p>
                  </a:txBody>
                  <a:tcPr/>
                </a:tc>
                <a:extLst>
                  <a:ext uri="{0D108BD9-81ED-4DB2-BD59-A6C34878D82A}">
                    <a16:rowId xmlns:a16="http://schemas.microsoft.com/office/drawing/2014/main" val="4143169433"/>
                  </a:ext>
                </a:extLst>
              </a:tr>
              <a:tr h="618186">
                <a:tc>
                  <a:txBody>
                    <a:bodyPr/>
                    <a:lstStyle/>
                    <a:p>
                      <a:pPr lvl="0" algn="ctr">
                        <a:lnSpc>
                          <a:spcPct val="100000"/>
                        </a:lnSpc>
                        <a:spcBef>
                          <a:spcPts val="0"/>
                        </a:spcBef>
                        <a:spcAft>
                          <a:spcPts val="0"/>
                        </a:spcAft>
                        <a:buNone/>
                      </a:pPr>
                      <a:r>
                        <a:rPr lang="en-US" sz="1200" u="none" strike="noStrike" noProof="0">
                          <a:solidFill>
                            <a:srgbClr val="000000"/>
                          </a:solidFill>
                          <a:latin typeface="Calibri"/>
                        </a:rPr>
                        <a:t>Research and Development</a:t>
                      </a:r>
                      <a:endParaRPr lang="en-US" sz="1200">
                        <a:latin typeface="Calibri"/>
                      </a:endParaRPr>
                    </a:p>
                    <a:p>
                      <a:pPr lvl="0">
                        <a:buNone/>
                      </a:pPr>
                      <a:endParaRPr lang="en-US" sz="1200">
                        <a:latin typeface="Calibri"/>
                      </a:endParaRPr>
                    </a:p>
                  </a:txBody>
                  <a:tcPr/>
                </a:tc>
                <a:tc>
                  <a:txBody>
                    <a:bodyPr/>
                    <a:lstStyle/>
                    <a:p>
                      <a:pPr lvl="0" algn="ctr">
                        <a:lnSpc>
                          <a:spcPct val="100000"/>
                        </a:lnSpc>
                        <a:spcBef>
                          <a:spcPts val="0"/>
                        </a:spcBef>
                        <a:spcAft>
                          <a:spcPts val="0"/>
                        </a:spcAft>
                        <a:buNone/>
                      </a:pPr>
                      <a:r>
                        <a:rPr lang="en-US" sz="1200" u="none" strike="noStrike" noProof="0" dirty="0">
                          <a:solidFill>
                            <a:srgbClr val="000000"/>
                          </a:solidFill>
                          <a:latin typeface="Calibri"/>
                        </a:rPr>
                        <a:t>$50,000</a:t>
                      </a:r>
                      <a:endParaRPr lang="en-US" sz="1200" dirty="0">
                        <a:latin typeface="Calibri"/>
                      </a:endParaRPr>
                    </a:p>
                    <a:p>
                      <a:pPr lvl="0">
                        <a:buNone/>
                      </a:pPr>
                      <a:endParaRPr lang="en-US" sz="1200" dirty="0">
                        <a:latin typeface="Calibri"/>
                      </a:endParaRPr>
                    </a:p>
                  </a:txBody>
                  <a:tcPr/>
                </a:tc>
                <a:tc>
                  <a:txBody>
                    <a:bodyPr/>
                    <a:lstStyle/>
                    <a:p>
                      <a:pPr lvl="0" algn="ctr">
                        <a:lnSpc>
                          <a:spcPct val="100000"/>
                        </a:lnSpc>
                        <a:spcBef>
                          <a:spcPts val="0"/>
                        </a:spcBef>
                        <a:spcAft>
                          <a:spcPts val="0"/>
                        </a:spcAft>
                        <a:buNone/>
                      </a:pPr>
                      <a:r>
                        <a:rPr lang="en-US" sz="1200" u="none" strike="noStrike" noProof="0">
                          <a:solidFill>
                            <a:srgbClr val="000000"/>
                          </a:solidFill>
                          <a:latin typeface="Calibri"/>
                        </a:rPr>
                        <a:t>Travel</a:t>
                      </a:r>
                      <a:endParaRPr lang="en-US" sz="1200">
                        <a:latin typeface="Calibri"/>
                      </a:endParaRPr>
                    </a:p>
                    <a:p>
                      <a:pPr lvl="0">
                        <a:buNone/>
                      </a:pPr>
                      <a:endParaRPr lang="en-US" sz="1200">
                        <a:latin typeface="Calibri"/>
                      </a:endParaRPr>
                    </a:p>
                  </a:txBody>
                  <a:tcPr/>
                </a:tc>
                <a:tc>
                  <a:txBody>
                    <a:bodyPr/>
                    <a:lstStyle/>
                    <a:p>
                      <a:pPr lvl="0" algn="ctr">
                        <a:lnSpc>
                          <a:spcPct val="100000"/>
                        </a:lnSpc>
                        <a:spcBef>
                          <a:spcPts val="0"/>
                        </a:spcBef>
                        <a:spcAft>
                          <a:spcPts val="0"/>
                        </a:spcAft>
                        <a:buNone/>
                      </a:pPr>
                      <a:r>
                        <a:rPr lang="en-US" sz="1200" u="none" strike="noStrike" noProof="0" dirty="0">
                          <a:solidFill>
                            <a:srgbClr val="000000"/>
                          </a:solidFill>
                          <a:latin typeface="Calibri"/>
                        </a:rPr>
                        <a:t>$10,000</a:t>
                      </a:r>
                      <a:endParaRPr lang="en-US" sz="1200" dirty="0">
                        <a:latin typeface="Calibri"/>
                      </a:endParaRPr>
                    </a:p>
                    <a:p>
                      <a:pPr lvl="0">
                        <a:buNone/>
                      </a:pPr>
                      <a:endParaRPr lang="en-US" sz="1200" dirty="0">
                        <a:latin typeface="Calibri"/>
                      </a:endParaRPr>
                    </a:p>
                  </a:txBody>
                  <a:tcPr/>
                </a:tc>
                <a:extLst>
                  <a:ext uri="{0D108BD9-81ED-4DB2-BD59-A6C34878D82A}">
                    <a16:rowId xmlns:a16="http://schemas.microsoft.com/office/drawing/2014/main" val="88240945"/>
                  </a:ext>
                </a:extLst>
              </a:tr>
              <a:tr h="441561">
                <a:tc>
                  <a:txBody>
                    <a:bodyPr/>
                    <a:lstStyle/>
                    <a:p>
                      <a:pPr lvl="0" algn="ctr">
                        <a:lnSpc>
                          <a:spcPct val="100000"/>
                        </a:lnSpc>
                        <a:spcBef>
                          <a:spcPts val="0"/>
                        </a:spcBef>
                        <a:spcAft>
                          <a:spcPts val="0"/>
                        </a:spcAft>
                        <a:buNone/>
                      </a:pPr>
                      <a:r>
                        <a:rPr lang="en-US" sz="1200" u="none" strike="noStrike" noProof="0">
                          <a:solidFill>
                            <a:srgbClr val="000000"/>
                          </a:solidFill>
                          <a:latin typeface="Calibri"/>
                        </a:rPr>
                        <a:t>Marketing</a:t>
                      </a:r>
                      <a:endParaRPr lang="en-US" sz="1200">
                        <a:latin typeface="Calibri"/>
                      </a:endParaRPr>
                    </a:p>
                    <a:p>
                      <a:pPr lvl="0">
                        <a:buNone/>
                      </a:pPr>
                      <a:endParaRPr lang="en-US" sz="1200">
                        <a:latin typeface="Calibri"/>
                      </a:endParaRPr>
                    </a:p>
                  </a:txBody>
                  <a:tcPr/>
                </a:tc>
                <a:tc>
                  <a:txBody>
                    <a:bodyPr/>
                    <a:lstStyle/>
                    <a:p>
                      <a:pPr lvl="0" algn="ctr">
                        <a:lnSpc>
                          <a:spcPct val="100000"/>
                        </a:lnSpc>
                        <a:spcBef>
                          <a:spcPts val="0"/>
                        </a:spcBef>
                        <a:spcAft>
                          <a:spcPts val="0"/>
                        </a:spcAft>
                        <a:buNone/>
                      </a:pPr>
                      <a:r>
                        <a:rPr lang="en-US" sz="1200" u="none" strike="noStrike" noProof="0" dirty="0">
                          <a:solidFill>
                            <a:srgbClr val="000000"/>
                          </a:solidFill>
                          <a:latin typeface="Calibri"/>
                        </a:rPr>
                        <a:t>$22,000</a:t>
                      </a:r>
                      <a:endParaRPr lang="en-US" sz="1200" dirty="0">
                        <a:latin typeface="Calibri"/>
                      </a:endParaRPr>
                    </a:p>
                    <a:p>
                      <a:pPr lvl="0">
                        <a:buNone/>
                      </a:pPr>
                      <a:endParaRPr lang="en-US" sz="1200" dirty="0">
                        <a:latin typeface="Calibri"/>
                      </a:endParaRPr>
                    </a:p>
                  </a:txBody>
                  <a:tcPr/>
                </a:tc>
                <a:tc>
                  <a:txBody>
                    <a:bodyPr/>
                    <a:lstStyle/>
                    <a:p>
                      <a:pPr lvl="0" algn="ctr">
                        <a:lnSpc>
                          <a:spcPct val="100000"/>
                        </a:lnSpc>
                        <a:spcBef>
                          <a:spcPts val="0"/>
                        </a:spcBef>
                        <a:spcAft>
                          <a:spcPts val="0"/>
                        </a:spcAft>
                        <a:buNone/>
                      </a:pPr>
                      <a:r>
                        <a:rPr lang="en-US" sz="1200" u="none" strike="noStrike" noProof="0">
                          <a:solidFill>
                            <a:srgbClr val="000000"/>
                          </a:solidFill>
                          <a:latin typeface="Calibri"/>
                        </a:rPr>
                        <a:t>Buffer Allowance</a:t>
                      </a:r>
                      <a:endParaRPr lang="en-US" sz="1200">
                        <a:latin typeface="Calibri"/>
                      </a:endParaRPr>
                    </a:p>
                    <a:p>
                      <a:pPr lvl="0">
                        <a:buNone/>
                      </a:pPr>
                      <a:endParaRPr lang="en-US" sz="1200">
                        <a:latin typeface="Calibri"/>
                      </a:endParaRPr>
                    </a:p>
                  </a:txBody>
                  <a:tcPr/>
                </a:tc>
                <a:tc>
                  <a:txBody>
                    <a:bodyPr/>
                    <a:lstStyle/>
                    <a:p>
                      <a:pPr lvl="0" algn="ctr">
                        <a:lnSpc>
                          <a:spcPct val="100000"/>
                        </a:lnSpc>
                        <a:spcBef>
                          <a:spcPts val="0"/>
                        </a:spcBef>
                        <a:spcAft>
                          <a:spcPts val="0"/>
                        </a:spcAft>
                        <a:buNone/>
                      </a:pPr>
                      <a:r>
                        <a:rPr lang="en-US" sz="1200" u="none" strike="noStrike" noProof="0" dirty="0">
                          <a:solidFill>
                            <a:srgbClr val="000000"/>
                          </a:solidFill>
                          <a:latin typeface="Calibri"/>
                        </a:rPr>
                        <a:t>$50,000</a:t>
                      </a:r>
                      <a:endParaRPr lang="en-US" sz="1200" dirty="0">
                        <a:latin typeface="Calibri"/>
                      </a:endParaRPr>
                    </a:p>
                    <a:p>
                      <a:pPr lvl="0">
                        <a:buNone/>
                      </a:pPr>
                      <a:endParaRPr lang="en-US" sz="1200" dirty="0">
                        <a:latin typeface="Calibri"/>
                      </a:endParaRPr>
                    </a:p>
                  </a:txBody>
                  <a:tcPr/>
                </a:tc>
                <a:extLst>
                  <a:ext uri="{0D108BD9-81ED-4DB2-BD59-A6C34878D82A}">
                    <a16:rowId xmlns:a16="http://schemas.microsoft.com/office/drawing/2014/main" val="4030244610"/>
                  </a:ext>
                </a:extLst>
              </a:tr>
              <a:tr h="674126">
                <a:tc>
                  <a:txBody>
                    <a:bodyPr/>
                    <a:lstStyle/>
                    <a:p>
                      <a:pPr lvl="0" algn="ctr">
                        <a:lnSpc>
                          <a:spcPct val="100000"/>
                        </a:lnSpc>
                        <a:spcBef>
                          <a:spcPts val="0"/>
                        </a:spcBef>
                        <a:spcAft>
                          <a:spcPts val="0"/>
                        </a:spcAft>
                        <a:buNone/>
                      </a:pPr>
                      <a:r>
                        <a:rPr lang="en-US" sz="1200" u="none" strike="noStrike" noProof="0">
                          <a:solidFill>
                            <a:srgbClr val="000000"/>
                          </a:solidFill>
                          <a:latin typeface="Calibri"/>
                        </a:rPr>
                        <a:t>Maintenance and Support</a:t>
                      </a:r>
                      <a:endParaRPr lang="en-US" sz="1200">
                        <a:latin typeface="Calibri"/>
                      </a:endParaRPr>
                    </a:p>
                    <a:p>
                      <a:pPr lvl="0">
                        <a:buNone/>
                      </a:pPr>
                      <a:endParaRPr lang="en-US" sz="1200">
                        <a:latin typeface="Calibri"/>
                      </a:endParaRPr>
                    </a:p>
                  </a:txBody>
                  <a:tcPr/>
                </a:tc>
                <a:tc>
                  <a:txBody>
                    <a:bodyPr/>
                    <a:lstStyle/>
                    <a:p>
                      <a:pPr lvl="0" algn="ctr">
                        <a:lnSpc>
                          <a:spcPct val="100000"/>
                        </a:lnSpc>
                        <a:spcBef>
                          <a:spcPts val="0"/>
                        </a:spcBef>
                        <a:spcAft>
                          <a:spcPts val="0"/>
                        </a:spcAft>
                        <a:buNone/>
                      </a:pPr>
                      <a:r>
                        <a:rPr lang="en-US" sz="1200" u="none" strike="noStrike" noProof="0">
                          <a:solidFill>
                            <a:srgbClr val="000000"/>
                          </a:solidFill>
                          <a:latin typeface="Calibri"/>
                        </a:rPr>
                        <a:t>20% - 30% of development cost</a:t>
                      </a:r>
                      <a:endParaRPr lang="en-US" sz="1200">
                        <a:latin typeface="Calibri"/>
                      </a:endParaRPr>
                    </a:p>
                    <a:p>
                      <a:pPr lvl="0">
                        <a:buNone/>
                      </a:pPr>
                      <a:endParaRPr lang="en-US" sz="1200">
                        <a:latin typeface="Calibri"/>
                      </a:endParaRPr>
                    </a:p>
                  </a:txBody>
                  <a:tcPr/>
                </a:tc>
                <a:tc>
                  <a:txBody>
                    <a:bodyPr/>
                    <a:lstStyle/>
                    <a:p>
                      <a:pPr lvl="0" algn="ctr">
                        <a:lnSpc>
                          <a:spcPct val="100000"/>
                        </a:lnSpc>
                        <a:spcBef>
                          <a:spcPts val="0"/>
                        </a:spcBef>
                        <a:spcAft>
                          <a:spcPts val="0"/>
                        </a:spcAft>
                        <a:buNone/>
                      </a:pPr>
                      <a:r>
                        <a:rPr lang="en-US" sz="1200" u="none" strike="noStrike" noProof="0">
                          <a:solidFill>
                            <a:srgbClr val="000000"/>
                          </a:solidFill>
                          <a:latin typeface="Calibri"/>
                        </a:rPr>
                        <a:t>Employee Payroll</a:t>
                      </a:r>
                      <a:endParaRPr lang="en-US" sz="1200">
                        <a:latin typeface="Calibri"/>
                      </a:endParaRPr>
                    </a:p>
                    <a:p>
                      <a:pPr lvl="0">
                        <a:buNone/>
                      </a:pPr>
                      <a:endParaRPr lang="en-US" sz="1200">
                        <a:latin typeface="Calibri"/>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u="none" strike="noStrike" noProof="0" dirty="0">
                          <a:solidFill>
                            <a:srgbClr val="000000"/>
                          </a:solidFill>
                          <a:latin typeface="Calibri"/>
                        </a:rPr>
                        <a:t>$90,000 - $110,000</a:t>
                      </a:r>
                      <a:endParaRPr lang="en-US" sz="1200" dirty="0">
                        <a:latin typeface="Calibri"/>
                      </a:endParaRPr>
                    </a:p>
                    <a:p>
                      <a:pPr lvl="0" algn="ctr">
                        <a:lnSpc>
                          <a:spcPct val="100000"/>
                        </a:lnSpc>
                        <a:spcBef>
                          <a:spcPts val="0"/>
                        </a:spcBef>
                        <a:spcAft>
                          <a:spcPts val="0"/>
                        </a:spcAft>
                        <a:buNone/>
                      </a:pPr>
                      <a:endParaRPr lang="en-US" sz="1200" dirty="0">
                        <a:latin typeface="Calibri"/>
                      </a:endParaRPr>
                    </a:p>
                    <a:p>
                      <a:pPr lvl="0">
                        <a:buNone/>
                      </a:pPr>
                      <a:endParaRPr lang="en-US" sz="1200" dirty="0">
                        <a:latin typeface="Calibri"/>
                      </a:endParaRPr>
                    </a:p>
                  </a:txBody>
                  <a:tcPr/>
                </a:tc>
                <a:extLst>
                  <a:ext uri="{0D108BD9-81ED-4DB2-BD59-A6C34878D82A}">
                    <a16:rowId xmlns:a16="http://schemas.microsoft.com/office/drawing/2014/main" val="810813030"/>
                  </a:ext>
                </a:extLst>
              </a:tr>
            </a:tbl>
          </a:graphicData>
        </a:graphic>
      </p:graphicFrame>
      <p:sp>
        <p:nvSpPr>
          <p:cNvPr id="5" name="TextBox 4">
            <a:extLst>
              <a:ext uri="{FF2B5EF4-FFF2-40B4-BE49-F238E27FC236}">
                <a16:creationId xmlns:a16="http://schemas.microsoft.com/office/drawing/2014/main" id="{C82DEA70-90A8-C9F5-38D4-ADC1FF2B6D8B}"/>
              </a:ext>
            </a:extLst>
          </p:cNvPr>
          <p:cNvSpPr txBox="1"/>
          <p:nvPr/>
        </p:nvSpPr>
        <p:spPr>
          <a:xfrm>
            <a:off x="6872577" y="503727"/>
            <a:ext cx="31081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bri"/>
                <a:ea typeface="Calibri"/>
                <a:cs typeface="Calibri"/>
              </a:rPr>
              <a:t>Economic Feasibility</a:t>
            </a:r>
          </a:p>
        </p:txBody>
      </p:sp>
      <p:sp>
        <p:nvSpPr>
          <p:cNvPr id="6" name="TextBox 5">
            <a:extLst>
              <a:ext uri="{FF2B5EF4-FFF2-40B4-BE49-F238E27FC236}">
                <a16:creationId xmlns:a16="http://schemas.microsoft.com/office/drawing/2014/main" id="{5D9FDFDB-41D4-F5DB-ABBC-1EBEA93A3C16}"/>
              </a:ext>
            </a:extLst>
          </p:cNvPr>
          <p:cNvSpPr txBox="1"/>
          <p:nvPr/>
        </p:nvSpPr>
        <p:spPr>
          <a:xfrm>
            <a:off x="79207" y="3490556"/>
            <a:ext cx="6872577" cy="366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CA" sz="1200" b="1" dirty="0">
                <a:latin typeface="Calibri" panose="020F0502020204030204" pitchFamily="34" charset="0"/>
                <a:cs typeface="Calibri" panose="020F0502020204030204" pitchFamily="34" charset="0"/>
              </a:rPr>
              <a:t>Tech Stack: </a:t>
            </a:r>
            <a:r>
              <a:rPr lang="en-CA" sz="1200" dirty="0">
                <a:latin typeface="Calibri" panose="020F0502020204030204" pitchFamily="34" charset="0"/>
                <a:cs typeface="Calibri" panose="020F0502020204030204" pitchFamily="34" charset="0"/>
              </a:rPr>
              <a:t>Frontend: React for web and React Native for mobile, ensuring seamless cross-platform compatibility. Node.js for event-driven architecture, ideal for handling large datasets and real-time interactions. </a:t>
            </a:r>
          </a:p>
          <a:p>
            <a:pPr>
              <a:lnSpc>
                <a:spcPct val="150000"/>
              </a:lnSpc>
            </a:pPr>
            <a:r>
              <a:rPr lang="en-CA" sz="1200" b="1" dirty="0">
                <a:latin typeface="Calibri" panose="020F0502020204030204" pitchFamily="34" charset="0"/>
                <a:cs typeface="Calibri" panose="020F0502020204030204" pitchFamily="34" charset="0"/>
              </a:rPr>
              <a:t>Third-party Integrations: </a:t>
            </a:r>
            <a:r>
              <a:rPr lang="en-CA" sz="1200" dirty="0">
                <a:latin typeface="Calibri" panose="020F0502020204030204" pitchFamily="34" charset="0"/>
                <a:cs typeface="Calibri" panose="020F0502020204030204" pitchFamily="34" charset="0"/>
              </a:rPr>
              <a:t>APIs such as Plaid for secure financial account linkage and Alpha Vantage for real-time financial data​.</a:t>
            </a:r>
          </a:p>
          <a:p>
            <a:pPr>
              <a:lnSpc>
                <a:spcPct val="150000"/>
              </a:lnSpc>
            </a:pPr>
            <a:r>
              <a:rPr lang="en-CA" sz="1200" b="1" dirty="0">
                <a:latin typeface="Calibri" panose="020F0502020204030204" pitchFamily="34" charset="0"/>
                <a:cs typeface="Calibri" panose="020F0502020204030204" pitchFamily="34" charset="0"/>
              </a:rPr>
              <a:t>Security Measures: </a:t>
            </a:r>
            <a:r>
              <a:rPr lang="en-CA" sz="1200" dirty="0">
                <a:latin typeface="Calibri" panose="020F0502020204030204" pitchFamily="34" charset="0"/>
                <a:cs typeface="Calibri" panose="020F0502020204030204" pitchFamily="34" charset="0"/>
              </a:rPr>
              <a:t>Multi-factor authentication, TLS encryption, and data encryption at rest to protect sensitive financial data​.</a:t>
            </a:r>
            <a:endParaRPr lang="en-CA" sz="1200" b="1" dirty="0">
              <a:latin typeface="Calibri" panose="020F0502020204030204" pitchFamily="34" charset="0"/>
              <a:cs typeface="Calibri" panose="020F0502020204030204" pitchFamily="34" charset="0"/>
            </a:endParaRPr>
          </a:p>
          <a:p>
            <a:pPr>
              <a:lnSpc>
                <a:spcPct val="150000"/>
              </a:lnSpc>
            </a:pPr>
            <a:r>
              <a:rPr lang="en-CA" sz="1200" b="1" dirty="0">
                <a:latin typeface="Calibri" panose="020F0502020204030204" pitchFamily="34" charset="0"/>
                <a:cs typeface="Calibri" panose="020F0502020204030204" pitchFamily="34" charset="0"/>
              </a:rPr>
              <a:t>User-Centric Design: </a:t>
            </a:r>
            <a:r>
              <a:rPr lang="en-CA" sz="1200" dirty="0">
                <a:latin typeface="Calibri" panose="020F0502020204030204" pitchFamily="34" charset="0"/>
                <a:cs typeface="Calibri" panose="020F0502020204030204" pitchFamily="34" charset="0"/>
              </a:rPr>
              <a:t>Intuitive UI/UX to engage users across varying financial literacy levels, supported by gamified elements and interactive modules​.</a:t>
            </a:r>
          </a:p>
          <a:p>
            <a:pPr>
              <a:lnSpc>
                <a:spcPct val="150000"/>
              </a:lnSpc>
            </a:pPr>
            <a:r>
              <a:rPr lang="en-CA" sz="1200" b="1" dirty="0">
                <a:latin typeface="Calibri" panose="020F0502020204030204" pitchFamily="34" charset="0"/>
                <a:cs typeface="Calibri" panose="020F0502020204030204" pitchFamily="34" charset="0"/>
              </a:rPr>
              <a:t>Scalability: </a:t>
            </a:r>
            <a:r>
              <a:rPr lang="en-CA" sz="1200" dirty="0">
                <a:latin typeface="Calibri" panose="020F0502020204030204" pitchFamily="34" charset="0"/>
                <a:cs typeface="Calibri" panose="020F0502020204030204" pitchFamily="34" charset="0"/>
              </a:rPr>
              <a:t>Built with Docker and a microservices architecture for handling user growth and data complexity​.</a:t>
            </a:r>
          </a:p>
          <a:p>
            <a:pPr lvl="1">
              <a:lnSpc>
                <a:spcPct val="150000"/>
              </a:lnSpc>
            </a:pPr>
            <a:endParaRPr lang="en-CA" sz="1200" dirty="0">
              <a:latin typeface="Calibri" panose="020F0502020204030204" pitchFamily="34" charset="0"/>
              <a:cs typeface="Calibri" panose="020F0502020204030204" pitchFamily="34" charset="0"/>
            </a:endParaRPr>
          </a:p>
          <a:p>
            <a:pPr marL="742950" lvl="1" indent="-285750">
              <a:lnSpc>
                <a:spcPct val="150000"/>
              </a:lnSpc>
              <a:buFont typeface="Arial" panose="020B0604020202020204" pitchFamily="34" charset="0"/>
              <a:buChar char="•"/>
            </a:pPr>
            <a:endParaRPr lang="en-CA" sz="1200" dirty="0">
              <a:latin typeface="Calibri" panose="020F0502020204030204" pitchFamily="34" charset="0"/>
              <a:cs typeface="Calibri" panose="020F0502020204030204" pitchFamily="34" charset="0"/>
            </a:endParaRPr>
          </a:p>
        </p:txBody>
      </p:sp>
      <p:pic>
        <p:nvPicPr>
          <p:cNvPr id="10" name="Picture 9" descr="A screenshot of a computer&#10;&#10;Description automatically generated">
            <a:extLst>
              <a:ext uri="{FF2B5EF4-FFF2-40B4-BE49-F238E27FC236}">
                <a16:creationId xmlns:a16="http://schemas.microsoft.com/office/drawing/2014/main" id="{E7CA00B8-4190-7C9A-C2D9-7E75DD43C8C7}"/>
              </a:ext>
            </a:extLst>
          </p:cNvPr>
          <p:cNvPicPr>
            <a:picLocks noChangeAspect="1"/>
          </p:cNvPicPr>
          <p:nvPr/>
        </p:nvPicPr>
        <p:blipFill>
          <a:blip r:embed="rId3"/>
          <a:stretch>
            <a:fillRect/>
          </a:stretch>
        </p:blipFill>
        <p:spPr>
          <a:xfrm>
            <a:off x="1379295" y="934615"/>
            <a:ext cx="3940129" cy="2494385"/>
          </a:xfrm>
          <a:prstGeom prst="rect">
            <a:avLst/>
          </a:prstGeom>
        </p:spPr>
      </p:pic>
    </p:spTree>
    <p:extLst>
      <p:ext uri="{BB962C8B-B14F-4D97-AF65-F5344CB8AC3E}">
        <p14:creationId xmlns:p14="http://schemas.microsoft.com/office/powerpoint/2010/main" val="2572598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41E5A9-CEAC-C94C-8244-9F8F83A39D17}"/>
              </a:ext>
            </a:extLst>
          </p:cNvPr>
          <p:cNvSpPr>
            <a:spLocks noGrp="1"/>
          </p:cNvSpPr>
          <p:nvPr>
            <p:ph type="title"/>
          </p:nvPr>
        </p:nvSpPr>
        <p:spPr>
          <a:xfrm>
            <a:off x="572493" y="238539"/>
            <a:ext cx="6606073" cy="1832777"/>
          </a:xfrm>
        </p:spPr>
        <p:txBody>
          <a:bodyPr anchor="b">
            <a:normAutofit/>
          </a:bodyPr>
          <a:lstStyle/>
          <a:p>
            <a:r>
              <a:rPr lang="en-US" sz="3200" b="1" dirty="0">
                <a:latin typeface="Calibri"/>
                <a:ea typeface="Calibri"/>
                <a:cs typeface="Calibri"/>
              </a:rPr>
              <a:t>Solution Highlights:</a:t>
            </a:r>
            <a:r>
              <a:rPr lang="en-US" sz="3200" dirty="0">
                <a:latin typeface="Calibri"/>
                <a:ea typeface="Calibri"/>
                <a:cs typeface="Calibri"/>
              </a:rPr>
              <a:t> Transforming Financial Education</a:t>
            </a:r>
            <a:br>
              <a:rPr lang="en-US" sz="3200" b="1" dirty="0">
                <a:latin typeface="Calibri"/>
                <a:ea typeface="Calibri"/>
                <a:cs typeface="Calibri"/>
              </a:rPr>
            </a:br>
            <a:endParaRPr lang="en-US" sz="3200" dirty="0">
              <a:latin typeface="Calibri"/>
              <a:ea typeface="Calibri"/>
              <a:cs typeface="Calibri"/>
            </a:endParaRPr>
          </a:p>
        </p:txBody>
      </p:sp>
      <p:sp>
        <p:nvSpPr>
          <p:cNvPr id="2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ontent Placeholder 10">
            <a:extLst>
              <a:ext uri="{FF2B5EF4-FFF2-40B4-BE49-F238E27FC236}">
                <a16:creationId xmlns:a16="http://schemas.microsoft.com/office/drawing/2014/main" id="{A6623D5C-0F6E-E853-8F51-A156404B8981}"/>
              </a:ext>
            </a:extLst>
          </p:cNvPr>
          <p:cNvGraphicFramePr>
            <a:graphicFrameLocks noGrp="1"/>
          </p:cNvGraphicFramePr>
          <p:nvPr>
            <p:ph idx="1"/>
            <p:extLst>
              <p:ext uri="{D42A27DB-BD31-4B8C-83A1-F6EECF244321}">
                <p14:modId xmlns:p14="http://schemas.microsoft.com/office/powerpoint/2010/main" val="1524451054"/>
              </p:ext>
            </p:extLst>
          </p:nvPr>
        </p:nvGraphicFramePr>
        <p:xfrm>
          <a:off x="449945" y="1885574"/>
          <a:ext cx="6490459" cy="47866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descr="A screenshot of a computer&#10;&#10;Description automatically generated">
            <a:extLst>
              <a:ext uri="{FF2B5EF4-FFF2-40B4-BE49-F238E27FC236}">
                <a16:creationId xmlns:a16="http://schemas.microsoft.com/office/drawing/2014/main" id="{C1690CA1-9A7B-D74B-899C-3C6C93482643}"/>
              </a:ext>
            </a:extLst>
          </p:cNvPr>
          <p:cNvPicPr>
            <a:picLocks noChangeAspect="1"/>
          </p:cNvPicPr>
          <p:nvPr/>
        </p:nvPicPr>
        <p:blipFill>
          <a:blip r:embed="rId7"/>
          <a:srcRect l="1831" r="-3" b="-3"/>
          <a:stretch/>
        </p:blipFill>
        <p:spPr>
          <a:xfrm>
            <a:off x="7062952" y="1"/>
            <a:ext cx="5129048" cy="6858000"/>
          </a:xfrm>
          <a:prstGeom prst="rect">
            <a:avLst/>
          </a:prstGeom>
        </p:spPr>
      </p:pic>
      <p:sp>
        <p:nvSpPr>
          <p:cNvPr id="9" name="TextBox 8">
            <a:extLst>
              <a:ext uri="{FF2B5EF4-FFF2-40B4-BE49-F238E27FC236}">
                <a16:creationId xmlns:a16="http://schemas.microsoft.com/office/drawing/2014/main" id="{593570FF-21DF-70FA-D224-1454EA76C751}"/>
              </a:ext>
            </a:extLst>
          </p:cNvPr>
          <p:cNvSpPr txBox="1"/>
          <p:nvPr/>
        </p:nvSpPr>
        <p:spPr>
          <a:xfrm>
            <a:off x="2396359" y="235431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99614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8F6E7B5-0AAA-FFE2-7225-B92F4A26AFF8}"/>
              </a:ext>
            </a:extLst>
          </p:cNvPr>
          <p:cNvSpPr txBox="1"/>
          <p:nvPr/>
        </p:nvSpPr>
        <p:spPr>
          <a:xfrm>
            <a:off x="630936" y="457200"/>
            <a:ext cx="4245864" cy="157129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20000"/>
          </a:bodyPr>
          <a:lstStyle/>
          <a:p>
            <a:pPr>
              <a:lnSpc>
                <a:spcPct val="90000"/>
              </a:lnSpc>
              <a:spcBef>
                <a:spcPct val="0"/>
              </a:spcBef>
              <a:spcAft>
                <a:spcPts val="600"/>
              </a:spcAft>
            </a:pPr>
            <a:r>
              <a:rPr lang="en-US" sz="4400" b="1" dirty="0">
                <a:latin typeface="+mj-lt"/>
                <a:ea typeface="+mj-ea"/>
                <a:cs typeface="+mj-cs"/>
              </a:rPr>
              <a:t>Tech Stack and System Interaction</a:t>
            </a:r>
          </a:p>
        </p:txBody>
      </p:sp>
      <p:sp>
        <p:nvSpPr>
          <p:cNvPr id="3" name="TextBox 2">
            <a:extLst>
              <a:ext uri="{FF2B5EF4-FFF2-40B4-BE49-F238E27FC236}">
                <a16:creationId xmlns:a16="http://schemas.microsoft.com/office/drawing/2014/main" id="{644D4602-375C-8242-E576-9996A65519DE}"/>
              </a:ext>
            </a:extLst>
          </p:cNvPr>
          <p:cNvSpPr txBox="1"/>
          <p:nvPr/>
        </p:nvSpPr>
        <p:spPr>
          <a:xfrm>
            <a:off x="5327626" y="247361"/>
            <a:ext cx="6650737" cy="234906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gn="just">
              <a:lnSpc>
                <a:spcPct val="150000"/>
              </a:lnSpc>
              <a:spcAft>
                <a:spcPts val="600"/>
              </a:spcAft>
            </a:pPr>
            <a:r>
              <a:rPr lang="en-CA" sz="1400" dirty="0">
                <a:latin typeface="Calibri" panose="020F0502020204030204" pitchFamily="34" charset="0"/>
                <a:cs typeface="Calibri" panose="020F0502020204030204" pitchFamily="34" charset="0"/>
              </a:rPr>
              <a:t>The financial literacy app leverages a robust tech stack combining </a:t>
            </a:r>
            <a:r>
              <a:rPr lang="en-CA" sz="1400" b="1" dirty="0" err="1">
                <a:latin typeface="Calibri" panose="020F0502020204030204" pitchFamily="34" charset="0"/>
                <a:cs typeface="Calibri" panose="020F0502020204030204" pitchFamily="34" charset="0"/>
              </a:rPr>
              <a:t>React.js</a:t>
            </a:r>
            <a:r>
              <a:rPr lang="en-CA" sz="1400" dirty="0">
                <a:latin typeface="Calibri" panose="020F0502020204030204" pitchFamily="34" charset="0"/>
                <a:cs typeface="Calibri" panose="020F0502020204030204" pitchFamily="34" charset="0"/>
              </a:rPr>
              <a:t> for web, </a:t>
            </a:r>
            <a:r>
              <a:rPr lang="en-CA" sz="1400" b="1" dirty="0">
                <a:latin typeface="Calibri" panose="020F0502020204030204" pitchFamily="34" charset="0"/>
                <a:cs typeface="Calibri" panose="020F0502020204030204" pitchFamily="34" charset="0"/>
              </a:rPr>
              <a:t>React Native</a:t>
            </a:r>
            <a:r>
              <a:rPr lang="en-CA" sz="1400" dirty="0">
                <a:latin typeface="Calibri" panose="020F0502020204030204" pitchFamily="34" charset="0"/>
                <a:cs typeface="Calibri" panose="020F0502020204030204" pitchFamily="34" charset="0"/>
              </a:rPr>
              <a:t> for mobile, and a </a:t>
            </a:r>
            <a:r>
              <a:rPr lang="en-CA" sz="1400" b="1" dirty="0">
                <a:latin typeface="Calibri" panose="020F0502020204030204" pitchFamily="34" charset="0"/>
                <a:cs typeface="Calibri" panose="020F0502020204030204" pitchFamily="34" charset="0"/>
              </a:rPr>
              <a:t>Node.js</a:t>
            </a:r>
            <a:r>
              <a:rPr lang="en-CA" sz="1400" dirty="0">
                <a:latin typeface="Calibri" panose="020F0502020204030204" pitchFamily="34" charset="0"/>
                <a:cs typeface="Calibri" panose="020F0502020204030204" pitchFamily="34" charset="0"/>
              </a:rPr>
              <a:t> backend for seamless cross-platform performance and efficient real-time data processing. Data management is powered by </a:t>
            </a:r>
            <a:r>
              <a:rPr lang="en-CA" sz="1400" b="1" dirty="0">
                <a:latin typeface="Calibri" panose="020F0502020204030204" pitchFamily="34" charset="0"/>
                <a:cs typeface="Calibri" panose="020F0502020204030204" pitchFamily="34" charset="0"/>
              </a:rPr>
              <a:t>PostgreSQL</a:t>
            </a:r>
            <a:r>
              <a:rPr lang="en-CA" sz="1400" dirty="0">
                <a:latin typeface="Calibri" panose="020F0502020204030204" pitchFamily="34" charset="0"/>
                <a:cs typeface="Calibri" panose="020F0502020204030204" pitchFamily="34" charset="0"/>
              </a:rPr>
              <a:t>, ensuring secure and scalable storage for sensitive financial information. Integrations with APIs like </a:t>
            </a:r>
            <a:r>
              <a:rPr lang="en-CA" sz="1400" b="1" dirty="0">
                <a:latin typeface="Calibri" panose="020F0502020204030204" pitchFamily="34" charset="0"/>
                <a:cs typeface="Calibri" panose="020F0502020204030204" pitchFamily="34" charset="0"/>
              </a:rPr>
              <a:t>Plaid</a:t>
            </a:r>
            <a:r>
              <a:rPr lang="en-CA" sz="1400" dirty="0">
                <a:latin typeface="Calibri" panose="020F0502020204030204" pitchFamily="34" charset="0"/>
                <a:cs typeface="Calibri" panose="020F0502020204030204" pitchFamily="34" charset="0"/>
              </a:rPr>
              <a:t> and </a:t>
            </a:r>
            <a:r>
              <a:rPr lang="en-CA" sz="1400" b="1" dirty="0">
                <a:latin typeface="Calibri" panose="020F0502020204030204" pitchFamily="34" charset="0"/>
                <a:cs typeface="Calibri" panose="020F0502020204030204" pitchFamily="34" charset="0"/>
              </a:rPr>
              <a:t>Alpha Vantage</a:t>
            </a:r>
            <a:r>
              <a:rPr lang="en-CA" sz="1400" dirty="0">
                <a:latin typeface="Calibri" panose="020F0502020204030204" pitchFamily="34" charset="0"/>
                <a:cs typeface="Calibri" panose="020F0502020204030204" pitchFamily="34" charset="0"/>
              </a:rPr>
              <a:t> enable real-time financial tracking and market data access. Hosted on </a:t>
            </a:r>
            <a:r>
              <a:rPr lang="en-CA" sz="1400" b="1" dirty="0">
                <a:latin typeface="Calibri" panose="020F0502020204030204" pitchFamily="34" charset="0"/>
                <a:cs typeface="Calibri" panose="020F0502020204030204" pitchFamily="34" charset="0"/>
              </a:rPr>
              <a:t>Microsoft Azure</a:t>
            </a:r>
            <a:r>
              <a:rPr lang="en-CA" sz="1400" dirty="0">
                <a:latin typeface="Calibri" panose="020F0502020204030204" pitchFamily="34" charset="0"/>
                <a:cs typeface="Calibri" panose="020F0502020204030204" pitchFamily="34" charset="0"/>
              </a:rPr>
              <a:t>, the app ensures scalability, reliability, and advanced analytics, delivering a responsive and secure user experience.</a:t>
            </a:r>
            <a:endParaRPr lang="en-US" sz="1400" dirty="0">
              <a:latin typeface="Calibri" panose="020F0502020204030204" pitchFamily="34" charset="0"/>
              <a:cs typeface="Calibri" panose="020F0502020204030204" pitchFamily="34" charset="0"/>
            </a:endParaRPr>
          </a:p>
        </p:txBody>
      </p:sp>
      <p:pic>
        <p:nvPicPr>
          <p:cNvPr id="2" name="Picture 1" descr="A diagram of a system&#10;&#10;Description automatically generated">
            <a:extLst>
              <a:ext uri="{FF2B5EF4-FFF2-40B4-BE49-F238E27FC236}">
                <a16:creationId xmlns:a16="http://schemas.microsoft.com/office/drawing/2014/main" id="{673A8BAF-C381-AEBD-87A4-E52CEBA76962}"/>
              </a:ext>
            </a:extLst>
          </p:cNvPr>
          <p:cNvPicPr>
            <a:picLocks noChangeAspect="1"/>
          </p:cNvPicPr>
          <p:nvPr/>
        </p:nvPicPr>
        <p:blipFill rotWithShape="1">
          <a:blip r:embed="rId3">
            <a:duotone>
              <a:prstClr val="black"/>
              <a:schemeClr val="accent4">
                <a:tint val="45000"/>
                <a:satMod val="400000"/>
              </a:schemeClr>
            </a:duotone>
          </a:blip>
          <a:srcRect l="-20" t="2695" r="837" b="5090"/>
          <a:stretch/>
        </p:blipFill>
        <p:spPr>
          <a:xfrm>
            <a:off x="0" y="2386584"/>
            <a:ext cx="6118054" cy="399745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5B61DF7-C15A-FC4E-AF72-37E99225BF98}"/>
              </a:ext>
            </a:extLst>
          </p:cNvPr>
          <p:cNvPicPr>
            <a:picLocks noChangeAspect="1"/>
          </p:cNvPicPr>
          <p:nvPr/>
        </p:nvPicPr>
        <p:blipFill>
          <a:blip r:embed="rId4"/>
          <a:stretch>
            <a:fillRect/>
          </a:stretch>
        </p:blipFill>
        <p:spPr>
          <a:xfrm>
            <a:off x="6201103" y="3111224"/>
            <a:ext cx="5777260" cy="3164885"/>
          </a:xfrm>
          <a:prstGeom prst="rect">
            <a:avLst/>
          </a:prstGeom>
        </p:spPr>
      </p:pic>
    </p:spTree>
    <p:extLst>
      <p:ext uri="{BB962C8B-B14F-4D97-AF65-F5344CB8AC3E}">
        <p14:creationId xmlns:p14="http://schemas.microsoft.com/office/powerpoint/2010/main" val="532939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 name="Title 1">
            <a:extLst>
              <a:ext uri="{FF2B5EF4-FFF2-40B4-BE49-F238E27FC236}">
                <a16:creationId xmlns:a16="http://schemas.microsoft.com/office/drawing/2014/main" id="{DF66A31A-8562-C3F1-06EC-F31B02A5761A}"/>
              </a:ext>
            </a:extLst>
          </p:cNvPr>
          <p:cNvSpPr>
            <a:spLocks noGrp="1"/>
          </p:cNvSpPr>
          <p:nvPr>
            <p:ph type="title"/>
          </p:nvPr>
        </p:nvSpPr>
        <p:spPr>
          <a:xfrm>
            <a:off x="638881" y="670218"/>
            <a:ext cx="3228926" cy="97037"/>
          </a:xfrm>
        </p:spPr>
        <p:txBody>
          <a:bodyPr vert="horz" lIns="91440" tIns="45720" rIns="91440" bIns="45720" rtlCol="0" anchor="ctr">
            <a:normAutofit fontScale="90000"/>
          </a:bodyPr>
          <a:lstStyle/>
          <a:p>
            <a:r>
              <a:rPr lang="en-US" b="1" dirty="0">
                <a:latin typeface="Calibri"/>
                <a:ea typeface="Calibri"/>
                <a:cs typeface="Calibri"/>
              </a:rPr>
              <a:t>Project Plan Overview</a:t>
            </a:r>
            <a:endParaRPr lang="en-US" dirty="0"/>
          </a:p>
        </p:txBody>
      </p:sp>
      <p:pic>
        <p:nvPicPr>
          <p:cNvPr id="3" name="Picture 2" descr="A screenshot of a project management&#10;&#10;Description automatically generated">
            <a:extLst>
              <a:ext uri="{FF2B5EF4-FFF2-40B4-BE49-F238E27FC236}">
                <a16:creationId xmlns:a16="http://schemas.microsoft.com/office/drawing/2014/main" id="{5771FDDC-2E5F-25AB-DD82-7A5E595E20FE}"/>
              </a:ext>
            </a:extLst>
          </p:cNvPr>
          <p:cNvPicPr>
            <a:picLocks noChangeAspect="1"/>
          </p:cNvPicPr>
          <p:nvPr/>
        </p:nvPicPr>
        <p:blipFill>
          <a:blip r:embed="rId2"/>
          <a:stretch>
            <a:fillRect/>
          </a:stretch>
        </p:blipFill>
        <p:spPr>
          <a:xfrm>
            <a:off x="1485859" y="1659262"/>
            <a:ext cx="9220281" cy="4733684"/>
          </a:xfrm>
          <a:prstGeom prst="rect">
            <a:avLst/>
          </a:prstGeom>
        </p:spPr>
      </p:pic>
    </p:spTree>
    <p:extLst>
      <p:ext uri="{BB962C8B-B14F-4D97-AF65-F5344CB8AC3E}">
        <p14:creationId xmlns:p14="http://schemas.microsoft.com/office/powerpoint/2010/main" val="1790685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0" name="Title 1">
            <a:extLst>
              <a:ext uri="{FF2B5EF4-FFF2-40B4-BE49-F238E27FC236}">
                <a16:creationId xmlns:a16="http://schemas.microsoft.com/office/drawing/2014/main" id="{761A35D0-FF18-51F9-0918-9FAE2AEE1AA4}"/>
              </a:ext>
            </a:extLst>
          </p:cNvPr>
          <p:cNvSpPr>
            <a:spLocks noGrp="1"/>
          </p:cNvSpPr>
          <p:nvPr>
            <p:ph type="title"/>
          </p:nvPr>
        </p:nvSpPr>
        <p:spPr>
          <a:xfrm>
            <a:off x="838200" y="557188"/>
            <a:ext cx="10515600" cy="1133499"/>
          </a:xfrm>
        </p:spPr>
        <p:txBody>
          <a:bodyPr>
            <a:normAutofit/>
          </a:bodyPr>
          <a:lstStyle/>
          <a:p>
            <a:r>
              <a:rPr lang="en-US" b="1">
                <a:latin typeface="Calibri"/>
                <a:ea typeface="Calibri"/>
                <a:cs typeface="Calibri"/>
              </a:rPr>
              <a:t>Risk Management Overview</a:t>
            </a:r>
            <a:endParaRPr lang="en-US">
              <a:latin typeface="Aptos Display"/>
              <a:ea typeface="Calibri"/>
              <a:cs typeface="Calibri"/>
            </a:endParaRPr>
          </a:p>
        </p:txBody>
      </p:sp>
      <p:graphicFrame>
        <p:nvGraphicFramePr>
          <p:cNvPr id="178" name="Content Placeholder 2">
            <a:extLst>
              <a:ext uri="{FF2B5EF4-FFF2-40B4-BE49-F238E27FC236}">
                <a16:creationId xmlns:a16="http://schemas.microsoft.com/office/drawing/2014/main" id="{0FAF58C4-3B84-9DE2-6A6E-34ECFA52D2BC}"/>
              </a:ext>
            </a:extLst>
          </p:cNvPr>
          <p:cNvGraphicFramePr>
            <a:graphicFrameLocks noGrp="1"/>
          </p:cNvGraphicFramePr>
          <p:nvPr>
            <p:ph idx="1"/>
            <p:extLst>
              <p:ext uri="{D42A27DB-BD31-4B8C-83A1-F6EECF244321}">
                <p14:modId xmlns:p14="http://schemas.microsoft.com/office/powerpoint/2010/main" val="147800498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743850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1435</TotalTime>
  <Words>1409</Words>
  <Application>Microsoft Office PowerPoint</Application>
  <PresentationFormat>Widescreen</PresentationFormat>
  <Paragraphs>158</Paragraphs>
  <Slides>12</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Aptos Display</vt:lpstr>
      <vt:lpstr>Arial</vt:lpstr>
      <vt:lpstr>Calibri</vt:lpstr>
      <vt:lpstr>Office Theme</vt:lpstr>
      <vt:lpstr>Financial  Literacy  App</vt:lpstr>
      <vt:lpstr>Introduction: Revolutionizing Learning for the Digital Age</vt:lpstr>
      <vt:lpstr>Market Justification: Tapping into Fintech Trends</vt:lpstr>
      <vt:lpstr>Project Relevance and Potential Success: Harnessing Market Trends for Success</vt:lpstr>
      <vt:lpstr>PowerPoint Presentation</vt:lpstr>
      <vt:lpstr>Solution Highlights: Transforming Financial Education </vt:lpstr>
      <vt:lpstr>PowerPoint Presentation</vt:lpstr>
      <vt:lpstr>Project Plan Overview</vt:lpstr>
      <vt:lpstr>Risk Management Overview</vt:lpstr>
      <vt:lpstr>Budget Overview</vt:lpstr>
      <vt:lpstr>Resource Allocation &amp; Contingency Budget</vt:lpstr>
      <vt:lpstr>Conclusion and Call to Action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Jasmanpreet Kaur Bedi</dc:creator>
  <cp:lastModifiedBy>Harshvardhansingh Rao</cp:lastModifiedBy>
  <cp:revision>3</cp:revision>
  <dcterms:created xsi:type="dcterms:W3CDTF">2024-04-02T01:03:28Z</dcterms:created>
  <dcterms:modified xsi:type="dcterms:W3CDTF">2024-12-02T04:54:54Z</dcterms:modified>
</cp:coreProperties>
</file>